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3"/>
    <p:sldId id="262" r:id="rId4"/>
    <p:sldId id="266" r:id="rId5"/>
    <p:sldId id="390" r:id="rId6"/>
    <p:sldId id="352" r:id="rId7"/>
    <p:sldId id="333" r:id="rId8"/>
    <p:sldId id="443" r:id="rId9"/>
    <p:sldId id="518" r:id="rId10"/>
    <p:sldId id="334" r:id="rId11"/>
    <p:sldId id="472" r:id="rId12"/>
    <p:sldId id="444" r:id="rId13"/>
    <p:sldId id="474" r:id="rId14"/>
    <p:sldId id="547" r:id="rId15"/>
    <p:sldId id="476" r:id="rId16"/>
    <p:sldId id="335" r:id="rId17"/>
    <p:sldId id="451" r:id="rId18"/>
    <p:sldId id="459" r:id="rId19"/>
    <p:sldId id="460" r:id="rId20"/>
    <p:sldId id="498" r:id="rId21"/>
    <p:sldId id="499" r:id="rId22"/>
    <p:sldId id="500" r:id="rId23"/>
    <p:sldId id="464" r:id="rId25"/>
    <p:sldId id="501" r:id="rId26"/>
    <p:sldId id="465" r:id="rId27"/>
    <p:sldId id="502" r:id="rId28"/>
    <p:sldId id="466" r:id="rId29"/>
    <p:sldId id="467" r:id="rId30"/>
    <p:sldId id="511" r:id="rId31"/>
    <p:sldId id="468" r:id="rId32"/>
    <p:sldId id="548" r:id="rId33"/>
    <p:sldId id="442" r:id="rId34"/>
    <p:sldId id="446" r:id="rId35"/>
    <p:sldId id="568" r:id="rId36"/>
    <p:sldId id="336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6D78"/>
    <a:srgbClr val="4C6D78"/>
    <a:srgbClr val="C3DFFD"/>
    <a:srgbClr val="F2F2F2"/>
    <a:srgbClr val="D5AFBC"/>
    <a:srgbClr val="97BEBC"/>
    <a:srgbClr val="B84970"/>
    <a:srgbClr val="FF5B4A"/>
    <a:srgbClr val="C5D6DE"/>
    <a:srgbClr val="B849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02"/>
      </p:cViewPr>
      <p:guideLst>
        <p:guide orient="horz" pos="2418"/>
        <p:guide pos="40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media/>
</file>

<file path=ppt/media/image1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7.png>
</file>

<file path=ppt/media/image28.png>
</file>

<file path=ppt/media/image3.png>
</file>

<file path=ppt/media/image30.png>
</file>

<file path=ppt/media/image31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4.jpeg>
</file>

<file path=ppt/media/image40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fld id="{FA7C6D64-279C-4565-9D4C-031BFB888F1B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fld id="{3B0B5A0A-7B15-40E5-8638-1F3F6255CE45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9128" y="101013"/>
            <a:ext cx="240619" cy="665598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57" y="101013"/>
            <a:ext cx="265531" cy="6655981"/>
          </a:xfrm>
          <a:prstGeom prst="rect">
            <a:avLst/>
          </a:prstGeom>
        </p:spPr>
      </p:pic>
    </p:spTree>
  </p:cSld>
  <p:clrMapOvr>
    <a:masterClrMapping/>
  </p:clrMapOvr>
  <p:transition advTm="3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3.png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emf"/><Relationship Id="rId3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tags" Target="../tags/tag45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image" Target="../media/image10.emf"/><Relationship Id="rId2" Type="http://schemas.openxmlformats.org/officeDocument/2006/relationships/oleObject" Target="../embeddings/oleObject1.bin"/><Relationship Id="rId1" Type="http://schemas.openxmlformats.org/officeDocument/2006/relationships/tags" Target="../tags/tag46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tags" Target="../tags/tag47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3.png"/><Relationship Id="rId3" Type="http://schemas.openxmlformats.org/officeDocument/2006/relationships/tags" Target="../tags/tag48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image" Target="../media/image3.png"/><Relationship Id="rId2" Type="http://schemas.openxmlformats.org/officeDocument/2006/relationships/tags" Target="../tags/tag49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9.emf"/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tags" Target="../tags/tag56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tags" Target="../tags/tag57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emf"/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tags" Target="../tags/tag58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3.png"/><Relationship Id="rId15" Type="http://schemas.openxmlformats.org/officeDocument/2006/relationships/tags" Target="../tags/tag22.xml"/><Relationship Id="rId14" Type="http://schemas.openxmlformats.org/officeDocument/2006/relationships/tags" Target="../tags/tag21.xml"/><Relationship Id="rId13" Type="http://schemas.openxmlformats.org/officeDocument/2006/relationships/tags" Target="../tags/tag20.xml"/><Relationship Id="rId12" Type="http://schemas.openxmlformats.org/officeDocument/2006/relationships/tags" Target="../tags/tag19.xml"/><Relationship Id="rId11" Type="http://schemas.openxmlformats.org/officeDocument/2006/relationships/tags" Target="../tags/tag18.xml"/><Relationship Id="rId10" Type="http://schemas.openxmlformats.org/officeDocument/2006/relationships/tags" Target="../tags/tag17.xml"/><Relationship Id="rId1" Type="http://schemas.openxmlformats.org/officeDocument/2006/relationships/tags" Target="../tags/tag8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png"/><Relationship Id="rId3" Type="http://schemas.openxmlformats.org/officeDocument/2006/relationships/image" Target="../media/image3.png"/><Relationship Id="rId2" Type="http://schemas.openxmlformats.org/officeDocument/2006/relationships/tags" Target="../tags/tag59.xml"/><Relationship Id="rId1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7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1.xml"/><Relationship Id="rId4" Type="http://schemas.openxmlformats.org/officeDocument/2006/relationships/image" Target="../media/image29.emf"/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tags" Target="../tags/tag60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0.png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24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2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oleObject" Target="../embeddings/oleObject2.bin"/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tags" Target="../tags/tag62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3.png"/><Relationship Id="rId2" Type="http://schemas.microsoft.com/office/2007/relationships/media" Target="../media/media4.mp4"/><Relationship Id="rId1" Type="http://schemas.openxmlformats.org/officeDocument/2006/relationships/video" Target="NULL" TargetMode="Externa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tags" Target="../tags/tag63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6.jpeg"/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tags" Target="../tags/tag64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7.png"/><Relationship Id="rId2" Type="http://schemas.microsoft.com/office/2007/relationships/media" Target="../media/media5.mp4"/><Relationship Id="rId1" Type="http://schemas.openxmlformats.org/officeDocument/2006/relationships/video" Target="../media/media5.mp4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3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9.emf"/><Relationship Id="rId4" Type="http://schemas.openxmlformats.org/officeDocument/2006/relationships/oleObject" Target="../embeddings/oleObject3.bin"/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tags" Target="../tags/tag6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0.png"/><Relationship Id="rId3" Type="http://schemas.openxmlformats.org/officeDocument/2006/relationships/tags" Target="../tags/tag66.xml"/><Relationship Id="rId2" Type="http://schemas.microsoft.com/office/2007/relationships/media" Target="../media/media6.mp4"/><Relationship Id="rId1" Type="http://schemas.openxmlformats.org/officeDocument/2006/relationships/video" Target="../media/media6.mp4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1.emf"/><Relationship Id="rId2" Type="http://schemas.openxmlformats.org/officeDocument/2006/relationships/image" Target="../media/image3.png"/><Relationship Id="rId1" Type="http://schemas.openxmlformats.org/officeDocument/2006/relationships/tags" Target="../tags/tag7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tags" Target="../tags/tag74.xml"/></Relationships>
</file>

<file path=ppt/slides/_rels/slide3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tags" Target="../tags/tag29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tags" Target="../tags/tag3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tags" Target="../tags/tag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tags" Target="../tags/tag3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5"/>
          <p:cNvSpPr/>
          <p:nvPr>
            <p:custDataLst>
              <p:tags r:id="rId1"/>
            </p:custDataLst>
          </p:nvPr>
        </p:nvSpPr>
        <p:spPr>
          <a:xfrm>
            <a:off x="0" y="-14955"/>
            <a:ext cx="12192000" cy="2066291"/>
          </a:xfrm>
          <a:prstGeom prst="rect">
            <a:avLst/>
          </a:prstGeom>
          <a:solidFill>
            <a:srgbClr val="4C6D78"/>
          </a:solidFill>
          <a:ln>
            <a:solidFill>
              <a:srgbClr val="4D6D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PA-文本框 8"/>
          <p:cNvSpPr txBox="1"/>
          <p:nvPr>
            <p:custDataLst>
              <p:tags r:id="rId2"/>
            </p:custDataLst>
          </p:nvPr>
        </p:nvSpPr>
        <p:spPr>
          <a:xfrm>
            <a:off x="2824667" y="3194878"/>
            <a:ext cx="67890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4800" dirty="0">
                <a:solidFill>
                  <a:srgbClr val="B84971"/>
                </a:solidFill>
                <a:effectLst>
                  <a:innerShdw blurRad="546100">
                    <a:prstClr val="black">
                      <a:alpha val="24000"/>
                    </a:prstClr>
                  </a:inn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Z大学二级学院档案管理系统的开发研究</a:t>
            </a:r>
            <a:endParaRPr sz="4800" dirty="0">
              <a:solidFill>
                <a:srgbClr val="B84971"/>
              </a:solidFill>
              <a:effectLst>
                <a:innerShdw blurRad="546100">
                  <a:prstClr val="black">
                    <a:alpha val="24000"/>
                  </a:prstClr>
                </a:inn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" name="PA-组合 1"/>
          <p:cNvGrpSpPr/>
          <p:nvPr>
            <p:custDataLst>
              <p:tags r:id="rId3"/>
            </p:custDataLst>
          </p:nvPr>
        </p:nvGrpSpPr>
        <p:grpSpPr>
          <a:xfrm>
            <a:off x="5009063" y="964681"/>
            <a:ext cx="2173876" cy="2066291"/>
            <a:chOff x="4715503" y="1486535"/>
            <a:chExt cx="2617470" cy="2487930"/>
          </a:xfrm>
        </p:grpSpPr>
        <p:sp useBgFill="1">
          <p:nvSpPr>
            <p:cNvPr id="3" name="PA-椭圆 2"/>
            <p:cNvSpPr/>
            <p:nvPr>
              <p:custDataLst>
                <p:tags r:id="rId4"/>
              </p:custDataLst>
            </p:nvPr>
          </p:nvSpPr>
          <p:spPr>
            <a:xfrm>
              <a:off x="4715503" y="1486535"/>
              <a:ext cx="2617470" cy="2487930"/>
            </a:xfrm>
            <a:prstGeom prst="ellipse">
              <a:avLst/>
            </a:prstGeom>
            <a:ln w="44450" cap="flat" cmpd="sng" algn="ctr">
              <a:solidFill>
                <a:srgbClr val="C5D6DE"/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6000" b="1" dirty="0">
                <a:solidFill>
                  <a:schemeClr val="tx2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" name="PA-文本框 6"/>
            <p:cNvSpPr txBox="1"/>
            <p:nvPr>
              <p:custDataLst>
                <p:tags r:id="rId5"/>
              </p:custDataLst>
            </p:nvPr>
          </p:nvSpPr>
          <p:spPr>
            <a:xfrm>
              <a:off x="4934500" y="2038539"/>
              <a:ext cx="2179476" cy="1334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6600" dirty="0">
                  <a:solidFill>
                    <a:srgbClr val="B84971"/>
                  </a:solidFill>
                  <a:latin typeface="Impact" panose="020B0806030902050204" pitchFamily="34" charset="0"/>
                  <a:ea typeface="华文细黑" panose="02010600040101010101" pitchFamily="2" charset="-122"/>
                  <a:cs typeface="Arial" panose="020B0604020202020204" pitchFamily="34" charset="0"/>
                </a:rPr>
                <a:t>2021</a:t>
              </a:r>
              <a:endParaRPr lang="en-US" altLang="zh-CN" sz="6600" dirty="0">
                <a:solidFill>
                  <a:srgbClr val="B84971"/>
                </a:solidFill>
                <a:latin typeface="Impact" panose="020B0806030902050204" pitchFamily="34" charset="0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cxnSp>
        <p:nvCxnSpPr>
          <p:cNvPr id="13" name="PA-直接连接符 12"/>
          <p:cNvCxnSpPr/>
          <p:nvPr>
            <p:custDataLst>
              <p:tags r:id="rId6"/>
            </p:custDataLst>
          </p:nvPr>
        </p:nvCxnSpPr>
        <p:spPr>
          <a:xfrm flipV="1">
            <a:off x="4206878" y="5104768"/>
            <a:ext cx="3820795" cy="635"/>
          </a:xfrm>
          <a:prstGeom prst="line">
            <a:avLst/>
          </a:prstGeom>
          <a:ln>
            <a:solidFill>
              <a:srgbClr val="B849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A-矩形 13"/>
          <p:cNvSpPr/>
          <p:nvPr>
            <p:custDataLst>
              <p:tags r:id="rId7"/>
            </p:custDataLst>
          </p:nvPr>
        </p:nvSpPr>
        <p:spPr>
          <a:xfrm>
            <a:off x="2947038" y="5104766"/>
            <a:ext cx="654367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指导教师：董成亮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lvl="0" algn="ctr">
              <a:lnSpc>
                <a:spcPct val="15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答辩人：郑天骥  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01170227 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lvl="0" algn="ctr">
              <a:lnSpc>
                <a:spcPct val="15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答辩日期：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2021.6.8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pic>
        <p:nvPicPr>
          <p:cNvPr id="4" name="图片 27" descr="校徽校名"/>
          <p:cNvPicPr>
            <a:picLocks noChangeAspect="1"/>
          </p:cNvPicPr>
          <p:nvPr/>
        </p:nvPicPr>
        <p:blipFill>
          <a:blip r:embed="rId8"/>
          <a:srcRect l="-64678" t="35513" r="69640" b="34026"/>
          <a:stretch>
            <a:fillRect/>
          </a:stretch>
        </p:blipFill>
        <p:spPr>
          <a:xfrm>
            <a:off x="6587493" y="275591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41275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03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系统设计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73742908" name="组合 1073742907"/>
          <p:cNvGrpSpPr>
            <a:grpSpLocks noChangeAspect="1"/>
          </p:cNvGrpSpPr>
          <p:nvPr/>
        </p:nvGrpSpPr>
        <p:grpSpPr>
          <a:xfrm>
            <a:off x="1014730" y="1111885"/>
            <a:ext cx="5681345" cy="4964430"/>
            <a:chOff x="1800" y="4873"/>
            <a:chExt cx="8221" cy="7183"/>
          </a:xfrm>
        </p:grpSpPr>
        <p:sp>
          <p:nvSpPr>
            <p:cNvPr id="4" name="矩形 3"/>
            <p:cNvSpPr>
              <a:spLocks noChangeAspect="1" noTextEdit="1"/>
            </p:cNvSpPr>
            <p:nvPr/>
          </p:nvSpPr>
          <p:spPr>
            <a:xfrm>
              <a:off x="1800" y="4873"/>
              <a:ext cx="8221" cy="7183"/>
            </a:xfrm>
            <a:prstGeom prst="rect">
              <a:avLst/>
            </a:prstGeom>
            <a:noFill/>
            <a:ln w="19050" cap="flat" cmpd="sng">
              <a:solidFill>
                <a:schemeClr val="tx1"/>
              </a:solidFill>
              <a:prstDash val="lgDash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09" name="椭圆 1073742908"/>
            <p:cNvSpPr/>
            <p:nvPr/>
          </p:nvSpPr>
          <p:spPr>
            <a:xfrm>
              <a:off x="3537" y="5778"/>
              <a:ext cx="3930" cy="814"/>
            </a:xfrm>
            <a:prstGeom prst="ellipse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10" name="椭圆 1073742909"/>
            <p:cNvSpPr/>
            <p:nvPr/>
          </p:nvSpPr>
          <p:spPr>
            <a:xfrm>
              <a:off x="4139" y="5901"/>
              <a:ext cx="1414" cy="533"/>
            </a:xfrm>
            <a:prstGeom prst="ellipse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pPr algn="ctr"/>
              <a:r>
                <a:rPr lang="zh-CN" altLang="en-US" sz="1000" dirty="0">
                  <a:latin typeface="宋体" panose="02010600030101010101" pitchFamily="2" charset="-122"/>
                  <a:ea typeface="宋体" panose="02010600030101010101" pitchFamily="2" charset="-122"/>
                </a:rPr>
                <a:t>学生用户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11" name="椭圆 1073742910"/>
            <p:cNvSpPr/>
            <p:nvPr/>
          </p:nvSpPr>
          <p:spPr>
            <a:xfrm>
              <a:off x="5716" y="5930"/>
              <a:ext cx="1188" cy="507"/>
            </a:xfrm>
            <a:prstGeom prst="ellipse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pPr algn="ctr"/>
              <a:r>
                <a:rPr lang="zh-CN" altLang="en-US" sz="1000" dirty="0">
                  <a:latin typeface="宋体" panose="02010600030101010101" pitchFamily="2" charset="-122"/>
                  <a:ea typeface="宋体" panose="02010600030101010101" pitchFamily="2" charset="-122"/>
                </a:rPr>
                <a:t>管理员</a:t>
              </a:r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0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12" name="上下箭头 1073742911"/>
            <p:cNvSpPr/>
            <p:nvPr/>
          </p:nvSpPr>
          <p:spPr>
            <a:xfrm>
              <a:off x="5352" y="6703"/>
              <a:ext cx="458" cy="1091"/>
            </a:xfrm>
            <a:prstGeom prst="upDownArrow">
              <a:avLst>
                <a:gd name="adj1" fmla="val 50000"/>
                <a:gd name="adj2" fmla="val 47641"/>
              </a:avLst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14" name="上下箭头 1073742913"/>
            <p:cNvSpPr/>
            <p:nvPr/>
          </p:nvSpPr>
          <p:spPr>
            <a:xfrm>
              <a:off x="5351" y="8573"/>
              <a:ext cx="458" cy="1091"/>
            </a:xfrm>
            <a:prstGeom prst="upDownArrow">
              <a:avLst>
                <a:gd name="adj1" fmla="val 50000"/>
                <a:gd name="adj2" fmla="val 47641"/>
              </a:avLst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15" name="流程图: 磁盘 1073742914"/>
            <p:cNvSpPr/>
            <p:nvPr/>
          </p:nvSpPr>
          <p:spPr>
            <a:xfrm>
              <a:off x="3279" y="9824"/>
              <a:ext cx="4454" cy="2166"/>
            </a:xfrm>
            <a:prstGeom prst="flowChartMagneticDisk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16" name="流程图: 磁盘 1073742915"/>
            <p:cNvSpPr/>
            <p:nvPr/>
          </p:nvSpPr>
          <p:spPr>
            <a:xfrm>
              <a:off x="3827" y="10835"/>
              <a:ext cx="769" cy="814"/>
            </a:xfrm>
            <a:prstGeom prst="flowChartMagneticDisk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图书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20" name="流程图: 磁盘 1073742919"/>
            <p:cNvSpPr/>
            <p:nvPr/>
          </p:nvSpPr>
          <p:spPr>
            <a:xfrm>
              <a:off x="6845" y="10715"/>
              <a:ext cx="769" cy="814"/>
            </a:xfrm>
            <a:prstGeom prst="flowChartMagneticDisk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论文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21" name="流程图: 磁盘 1073742920"/>
            <p:cNvSpPr/>
            <p:nvPr/>
          </p:nvSpPr>
          <p:spPr>
            <a:xfrm>
              <a:off x="5782" y="10818"/>
              <a:ext cx="769" cy="814"/>
            </a:xfrm>
            <a:prstGeom prst="flowChartMagneticDisk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资料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22" name="流程图: 磁盘 1073742921"/>
            <p:cNvSpPr/>
            <p:nvPr/>
          </p:nvSpPr>
          <p:spPr>
            <a:xfrm>
              <a:off x="4757" y="10955"/>
              <a:ext cx="769" cy="814"/>
            </a:xfrm>
            <a:prstGeom prst="flowChartMagneticDisk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期刊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23" name="右大括号 1073742922"/>
            <p:cNvSpPr/>
            <p:nvPr/>
          </p:nvSpPr>
          <p:spPr>
            <a:xfrm>
              <a:off x="8094" y="10251"/>
              <a:ext cx="426" cy="1276"/>
            </a:xfrm>
            <a:prstGeom prst="rightBrace">
              <a:avLst>
                <a:gd name="adj1" fmla="val 24960"/>
                <a:gd name="adj2" fmla="val 50000"/>
              </a:avLst>
            </a:prstGeom>
            <a:noFill/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24" name="右大括号 1073742923"/>
            <p:cNvSpPr/>
            <p:nvPr/>
          </p:nvSpPr>
          <p:spPr>
            <a:xfrm>
              <a:off x="7584" y="5742"/>
              <a:ext cx="197" cy="769"/>
            </a:xfrm>
            <a:prstGeom prst="rightBrace">
              <a:avLst>
                <a:gd name="adj1" fmla="val 32529"/>
                <a:gd name="adj2" fmla="val 50000"/>
              </a:avLst>
            </a:prstGeom>
            <a:noFill/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25" name="右大括号 1073742924"/>
            <p:cNvSpPr/>
            <p:nvPr/>
          </p:nvSpPr>
          <p:spPr>
            <a:xfrm>
              <a:off x="8919" y="7834"/>
              <a:ext cx="262" cy="770"/>
            </a:xfrm>
            <a:prstGeom prst="rightBrace">
              <a:avLst>
                <a:gd name="adj1" fmla="val 24491"/>
                <a:gd name="adj2" fmla="val 50000"/>
              </a:avLst>
            </a:prstGeom>
            <a:noFill/>
            <a:ln w="127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26" name="文本框 1073742925"/>
            <p:cNvSpPr txBox="1"/>
            <p:nvPr/>
          </p:nvSpPr>
          <p:spPr>
            <a:xfrm>
              <a:off x="7859" y="5952"/>
              <a:ext cx="739" cy="349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r>
                <a:rPr lang="zh-CN" altLang="en-US" sz="1200" dirty="0">
                  <a:latin typeface="宋体" panose="02010600030101010101" pitchFamily="2" charset="-122"/>
                  <a:ea typeface="宋体" panose="02010600030101010101" pitchFamily="2" charset="-122"/>
                </a:rPr>
                <a:t>用户</a:t>
              </a:r>
              <a:endPara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27" name="文本框 1073742926"/>
            <p:cNvSpPr txBox="1"/>
            <p:nvPr/>
          </p:nvSpPr>
          <p:spPr>
            <a:xfrm>
              <a:off x="8612" y="10715"/>
              <a:ext cx="933" cy="407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数据库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28" name="文本框 1073742927"/>
            <p:cNvSpPr txBox="1"/>
            <p:nvPr/>
          </p:nvSpPr>
          <p:spPr>
            <a:xfrm>
              <a:off x="9223" y="8004"/>
              <a:ext cx="708" cy="338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功能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34" name="矩形 1073742933"/>
            <p:cNvSpPr/>
            <p:nvPr/>
          </p:nvSpPr>
          <p:spPr>
            <a:xfrm>
              <a:off x="2839" y="7972"/>
              <a:ext cx="1156" cy="54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pPr algn="ctr"/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入库管理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36" name="矩形 1073742935"/>
            <p:cNvSpPr/>
            <p:nvPr/>
          </p:nvSpPr>
          <p:spPr>
            <a:xfrm>
              <a:off x="3995" y="7972"/>
              <a:ext cx="1157" cy="54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信息查改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37" name="矩形 1073742936"/>
            <p:cNvSpPr/>
            <p:nvPr/>
          </p:nvSpPr>
          <p:spPr>
            <a:xfrm>
              <a:off x="5130" y="7973"/>
              <a:ext cx="1174" cy="546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pPr algn="ctr"/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统计分析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2939" name="矩形 1073742938"/>
            <p:cNvSpPr/>
            <p:nvPr/>
          </p:nvSpPr>
          <p:spPr>
            <a:xfrm>
              <a:off x="6301" y="7973"/>
              <a:ext cx="1150" cy="546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pPr algn="ctr"/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剔旧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73743000" name="矩形 1073742999"/>
            <p:cNvSpPr/>
            <p:nvPr/>
          </p:nvSpPr>
          <p:spPr>
            <a:xfrm>
              <a:off x="7451" y="7983"/>
              <a:ext cx="1162" cy="536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lstStyle/>
            <a:p>
              <a:pPr algn="ctr"/>
              <a:r>
                <a:rPr lang="zh-CN" altLang="en-US" sz="1200">
                  <a:latin typeface="宋体" panose="02010600030101010101" pitchFamily="2" charset="-122"/>
                  <a:ea typeface="宋体" panose="02010600030101010101" pitchFamily="2" charset="-122"/>
                </a:rPr>
                <a:t>基础数据</a:t>
              </a:r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endParaRPr lang="zh-CN" altLang="en-US" sz="12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2764155" y="6129020"/>
            <a:ext cx="208407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系统总体架构图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5865" y="1133815"/>
            <a:ext cx="2446272" cy="191275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文本框 1"/>
          <p:cNvSpPr txBox="1"/>
          <p:nvPr/>
        </p:nvSpPr>
        <p:spPr>
          <a:xfrm>
            <a:off x="8460105" y="698500"/>
            <a:ext cx="111506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用例图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085" y="3298825"/>
            <a:ext cx="2444750" cy="321945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742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2" grpId="0"/>
      <p:bldP spid="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03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系统设计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aphicFrame>
        <p:nvGraphicFramePr>
          <p:cNvPr id="2" name="Object 31"/>
          <p:cNvGraphicFramePr/>
          <p:nvPr/>
        </p:nvGraphicFramePr>
        <p:xfrm>
          <a:off x="2072005" y="1056640"/>
          <a:ext cx="7934960" cy="2936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" r:id="rId2" imgW="5866130" imgH="2189480" progId="Visio.Drawing.15">
                  <p:embed/>
                </p:oleObj>
              </mc:Choice>
              <mc:Fallback>
                <p:oleObj name="" r:id="rId2" imgW="5866130" imgH="2189480" progId="Visio.Drawing.15">
                  <p:embed/>
                  <p:pic>
                    <p:nvPicPr>
                      <p:cNvPr id="0" name="Object 3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72005" y="1056640"/>
                        <a:ext cx="7934960" cy="2936240"/>
                      </a:xfrm>
                      <a:prstGeom prst="rect">
                        <a:avLst/>
                      </a:prstGeom>
                      <a:noFill/>
                      <a:ln w="6350">
                        <a:solidFill>
                          <a:schemeClr val="tx1"/>
                        </a:solidFill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0" name="文本框 99"/>
          <p:cNvSpPr txBox="1"/>
          <p:nvPr/>
        </p:nvSpPr>
        <p:spPr>
          <a:xfrm>
            <a:off x="4546919" y="4025960"/>
            <a:ext cx="309689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档案管理系统功能结构图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7" descr="校徽校名"/>
          <p:cNvPicPr>
            <a:picLocks noChangeAspect="1"/>
          </p:cNvPicPr>
          <p:nvPr/>
        </p:nvPicPr>
        <p:blipFill>
          <a:blip r:embed="rId4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1408432" y="4449446"/>
            <a:ext cx="9486265" cy="1753235"/>
          </a:xfrm>
          <a:prstGeom prst="rect">
            <a:avLst/>
          </a:prstGeom>
          <a:noFill/>
          <a:ln w="19050">
            <a:solidFill>
              <a:srgbClr val="4D6D78"/>
            </a:solidFill>
            <a:prstDash val="dash"/>
          </a:ln>
        </p:spPr>
        <p:txBody>
          <a:bodyPr wrap="square">
            <a:spAutoFit/>
          </a:bodyPr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入库管理模块</a:t>
            </a:r>
            <a:r>
              <a:rPr lang="zh-CN" altLang="en-US">
                <a:ea typeface="宋体" panose="02010600030101010101" pitchFamily="2" charset="-122"/>
              </a:rPr>
              <a:t>：包括对图书、期刊、资料的入库功能和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</a:rPr>
              <a:t>论文学生上传</a:t>
            </a:r>
            <a:r>
              <a:rPr lang="zh-CN" altLang="en-US">
                <a:ea typeface="宋体" panose="02010600030101010101" pitchFamily="2" charset="-122"/>
              </a:rPr>
              <a:t>与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</a:rPr>
              <a:t>论文审核</a:t>
            </a:r>
            <a:r>
              <a:rPr lang="zh-CN" altLang="en-US">
                <a:ea typeface="宋体" panose="02010600030101010101" pitchFamily="2" charset="-122"/>
              </a:rPr>
              <a:t>功能。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统计分析模块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：包括对图书、期刊、资料和论文的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总数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的统计以及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资源类型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和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专业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所对应的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                 			     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数目的统计，并以图表形式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可视化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显示。</a:t>
            </a:r>
            <a:endParaRPr lang="zh-CN" altLang="en-US">
              <a:ea typeface="宋体" panose="02010600030101010101" pitchFamily="2" charset="-122"/>
              <a:sym typeface="+mn-ea"/>
            </a:endParaRPr>
          </a:p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信息查改模块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：包括对图书、期刊、资料和论文信息的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查询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和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修改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功能。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剔旧模块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：包括对图书、期刊、资料和论文信息的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删除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和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还原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功能。</a:t>
            </a:r>
            <a:endParaRPr lang="zh-CN" altLang="en-US"/>
          </a:p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基础数据模块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：包括对图书、期刊、资料和论文对应的有关基础类别信息的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添加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和</a:t>
            </a:r>
            <a:r>
              <a:rPr lang="zh-CN" altLang="en-US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删除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功能。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929007" y="1003936"/>
            <a:ext cx="261937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数据库概念结构设计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6" name="图片 27" descr="校徽校名"/>
          <p:cNvPicPr>
            <a:picLocks noChangeAspect="1"/>
          </p:cNvPicPr>
          <p:nvPr/>
        </p:nvPicPr>
        <p:blipFill>
          <a:blip r:embed="rId1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PA-文本框 44"/>
          <p:cNvSpPr txBox="1"/>
          <p:nvPr>
            <p:custDataLst>
              <p:tags r:id="rId2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03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系统设计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605" y="1623060"/>
            <a:ext cx="7568372" cy="2160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4109085"/>
            <a:ext cx="6576695" cy="216027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9359900" y="2437765"/>
            <a:ext cx="13601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图书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E-R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图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359900" y="4989830"/>
            <a:ext cx="13601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期刊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E-R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图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362075" y="1470660"/>
            <a:ext cx="7647940" cy="233299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372235" y="4022725"/>
            <a:ext cx="7647940" cy="233299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5080" y="1223010"/>
            <a:ext cx="7200000" cy="217058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080" y="3708400"/>
            <a:ext cx="7200900" cy="2194560"/>
          </a:xfrm>
          <a:prstGeom prst="rect">
            <a:avLst/>
          </a:prstGeom>
        </p:spPr>
      </p:pic>
      <p:sp>
        <p:nvSpPr>
          <p:cNvPr id="14" name="PA-文本框 44"/>
          <p:cNvSpPr txBox="1"/>
          <p:nvPr>
            <p:custDataLst>
              <p:tags r:id="rId3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03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系统设计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15" name="图片 27" descr="校徽校名"/>
          <p:cNvPicPr>
            <a:picLocks noChangeAspect="1"/>
          </p:cNvPicPr>
          <p:nvPr/>
        </p:nvPicPr>
        <p:blipFill>
          <a:blip r:embed="rId4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" name="文本框 19"/>
          <p:cNvSpPr txBox="1"/>
          <p:nvPr/>
        </p:nvSpPr>
        <p:spPr>
          <a:xfrm>
            <a:off x="9329420" y="2422525"/>
            <a:ext cx="13601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资料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E-R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图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329420" y="4986020"/>
            <a:ext cx="13601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论文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E-R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图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84225" y="1052195"/>
            <a:ext cx="7799705" cy="237172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784225" y="3646805"/>
            <a:ext cx="7799705" cy="236791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0220" y="6141720"/>
            <a:ext cx="3307080" cy="52959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330" y="2021840"/>
            <a:ext cx="6656070" cy="3181350"/>
          </a:xfrm>
          <a:prstGeom prst="rect">
            <a:avLst/>
          </a:prstGeom>
        </p:spPr>
      </p:pic>
      <p:sp>
        <p:nvSpPr>
          <p:cNvPr id="11" name="PA-文本框 44"/>
          <p:cNvSpPr txBox="1"/>
          <p:nvPr>
            <p:custDataLst>
              <p:tags r:id="rId2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03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系统设计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5" name="图片 27" descr="校徽校名"/>
          <p:cNvPicPr>
            <a:picLocks noChangeAspect="1"/>
          </p:cNvPicPr>
          <p:nvPr/>
        </p:nvPicPr>
        <p:blipFill>
          <a:blip r:embed="rId3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1043940" y="1032510"/>
            <a:ext cx="2468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数据库物理结构设计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rcRect r="6628"/>
          <a:stretch>
            <a:fillRect/>
          </a:stretch>
        </p:blipFill>
        <p:spPr>
          <a:xfrm>
            <a:off x="8404225" y="939800"/>
            <a:ext cx="1860550" cy="4978400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7452995" y="3002280"/>
            <a:ext cx="800735" cy="497205"/>
          </a:xfrm>
          <a:prstGeom prst="rightArrow">
            <a:avLst/>
          </a:prstGeom>
          <a:solidFill>
            <a:srgbClr val="C3DFF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912860" y="6130925"/>
            <a:ext cx="9747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表结构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091815" y="5732145"/>
            <a:ext cx="15011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物理模型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366125" y="862330"/>
            <a:ext cx="1947545" cy="514223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12420" y="1492250"/>
            <a:ext cx="7059930" cy="409638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8" grpId="1"/>
      <p:bldP spid="10" grpId="1" animBg="1"/>
      <p:bldP spid="6" grpId="0" animBg="1"/>
      <p:bldP spid="7" grpId="0"/>
      <p:bldP spid="9" grpId="0" animBg="1"/>
      <p:bldP spid="6" grpId="1" animBg="1"/>
      <p:bldP spid="7" grpId="1"/>
      <p:bldP spid="9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-矩形 11"/>
          <p:cNvSpPr/>
          <p:nvPr>
            <p:custDataLst>
              <p:tags r:id="rId1"/>
            </p:custDataLst>
          </p:nvPr>
        </p:nvSpPr>
        <p:spPr>
          <a:xfrm>
            <a:off x="0" y="2517908"/>
            <a:ext cx="12192000" cy="1822184"/>
          </a:xfrm>
          <a:prstGeom prst="rect">
            <a:avLst/>
          </a:prstGeom>
          <a:solidFill>
            <a:srgbClr val="4D6D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PA-椭圆 2"/>
          <p:cNvSpPr/>
          <p:nvPr>
            <p:custDataLst>
              <p:tags r:id="rId2"/>
            </p:custDataLst>
          </p:nvPr>
        </p:nvSpPr>
        <p:spPr>
          <a:xfrm>
            <a:off x="2111943" y="2230757"/>
            <a:ext cx="2480311" cy="2396491"/>
          </a:xfrm>
          <a:prstGeom prst="ellipse">
            <a:avLst/>
          </a:prstGeom>
          <a:solidFill>
            <a:srgbClr val="F2F2F2"/>
          </a:solidFill>
          <a:ln w="44450" cap="flat" cmpd="sng" algn="ctr">
            <a:solidFill>
              <a:srgbClr val="4C6D78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7" name="PA-组合 6"/>
          <p:cNvGrpSpPr/>
          <p:nvPr>
            <p:custDataLst>
              <p:tags r:id="rId3"/>
            </p:custDataLst>
          </p:nvPr>
        </p:nvGrpSpPr>
        <p:grpSpPr>
          <a:xfrm>
            <a:off x="2301044" y="2675535"/>
            <a:ext cx="2102109" cy="1385699"/>
            <a:chOff x="4546340" y="2594200"/>
            <a:chExt cx="2102109" cy="1385699"/>
          </a:xfrm>
        </p:grpSpPr>
        <p:sp>
          <p:nvSpPr>
            <p:cNvPr id="9" name="PA-文本框 8"/>
            <p:cNvSpPr txBox="1"/>
            <p:nvPr>
              <p:custDataLst>
                <p:tags r:id="rId4"/>
              </p:custDataLst>
            </p:nvPr>
          </p:nvSpPr>
          <p:spPr>
            <a:xfrm flipH="1">
              <a:off x="4980403" y="2594200"/>
              <a:ext cx="132279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rgbClr val="B8497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04</a:t>
              </a:r>
              <a:endParaRPr lang="en-US" altLang="zh-CN" sz="8000" b="1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" name="PA-文本框 9"/>
            <p:cNvSpPr txBox="1"/>
            <p:nvPr>
              <p:custDataLst>
                <p:tags r:id="rId5"/>
              </p:custDataLst>
            </p:nvPr>
          </p:nvSpPr>
          <p:spPr>
            <a:xfrm flipH="1">
              <a:off x="4546340" y="3579789"/>
              <a:ext cx="2102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B84970"/>
                  </a:solidFill>
                  <a:latin typeface="Arial" panose="020B0604020202020204" pitchFamily="34" charset="0"/>
                  <a:ea typeface="华文细黑" panose="02010600040101010101" pitchFamily="2" charset="-122"/>
                  <a:cs typeface="Arial" panose="020B0604020202020204" pitchFamily="34" charset="0"/>
                </a:rPr>
                <a:t>Part   four   </a:t>
              </a:r>
              <a:endParaRPr lang="en-US" altLang="zh-CN" sz="2000" dirty="0">
                <a:solidFill>
                  <a:srgbClr val="B84970"/>
                </a:solidFill>
                <a:latin typeface="Arial" panose="020B0604020202020204" pitchFamily="34" charset="0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1" name="PA-矩形 10"/>
          <p:cNvSpPr/>
          <p:nvPr>
            <p:custDataLst>
              <p:tags r:id="rId6"/>
            </p:custDataLst>
          </p:nvPr>
        </p:nvSpPr>
        <p:spPr>
          <a:xfrm>
            <a:off x="5191243" y="2876859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系统实施</a:t>
            </a:r>
            <a:endParaRPr lang="zh-CN" altLang="en-US" sz="5400" b="1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7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285" y="1633855"/>
            <a:ext cx="8107680" cy="382651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文本框 5"/>
          <p:cNvSpPr txBox="1"/>
          <p:nvPr/>
        </p:nvSpPr>
        <p:spPr>
          <a:xfrm>
            <a:off x="6532881" y="5601528"/>
            <a:ext cx="112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登录界面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42900" y="5688330"/>
            <a:ext cx="2811145" cy="3987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输入信息：</a:t>
            </a:r>
            <a:r>
              <a:rPr lang="zh-CN" altLang="en-US" sz="20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账号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en-US" sz="20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密码</a:t>
            </a:r>
            <a:endParaRPr lang="zh-CN" altLang="en-US" sz="20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624955" y="4037965"/>
            <a:ext cx="941705" cy="26733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>
            <a:stCxn id="4" idx="3"/>
          </p:cNvCxnSpPr>
          <p:nvPr/>
        </p:nvCxnSpPr>
        <p:spPr>
          <a:xfrm>
            <a:off x="7566660" y="4171950"/>
            <a:ext cx="412115" cy="25146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978775" y="4423410"/>
            <a:ext cx="909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登录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" y="1633220"/>
            <a:ext cx="2463800" cy="382714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4384677" y="5153026"/>
            <a:ext cx="112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首页界面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791" y="1492888"/>
            <a:ext cx="9924417" cy="47386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矩形 3"/>
          <p:cNvSpPr/>
          <p:nvPr/>
        </p:nvSpPr>
        <p:spPr>
          <a:xfrm>
            <a:off x="2692400" y="2458720"/>
            <a:ext cx="3606800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>
            <a:off x="1920240" y="2743200"/>
            <a:ext cx="772160" cy="2336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1079976" y="2892028"/>
            <a:ext cx="89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菜单栏</a:t>
            </a:r>
            <a:endParaRPr lang="zh-CN" altLang="en-US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581277" y="5153025"/>
            <a:ext cx="548003" cy="2128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 flipH="1">
            <a:off x="2089150" y="5365112"/>
            <a:ext cx="492127" cy="1572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079976" y="5443735"/>
            <a:ext cx="112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常用功能</a:t>
            </a:r>
            <a:endParaRPr lang="zh-CN" altLang="en-US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487184" y="1492888"/>
            <a:ext cx="528320" cy="28511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532753" y="6231544"/>
            <a:ext cx="112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首页界面</a:t>
            </a:r>
            <a:endParaRPr lang="zh-CN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45085" y="39370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6159504" y="5451476"/>
            <a:ext cx="1572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图书入库界面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650" y="1588135"/>
            <a:ext cx="8851265" cy="3768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矩形 3"/>
          <p:cNvSpPr/>
          <p:nvPr/>
        </p:nvSpPr>
        <p:spPr>
          <a:xfrm>
            <a:off x="2827020" y="4832350"/>
            <a:ext cx="8588375" cy="46672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 flipV="1">
            <a:off x="7809233" y="4659630"/>
            <a:ext cx="537845" cy="2032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9424035" y="5688330"/>
            <a:ext cx="27679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显示当天入库的图书信息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251700" y="4567555"/>
            <a:ext cx="557530" cy="213360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>
            <a:off x="10456545" y="5304790"/>
            <a:ext cx="518160" cy="38481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8342630" y="4536440"/>
            <a:ext cx="10814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点击提交</a:t>
            </a:r>
            <a:endParaRPr lang="zh-CN" altLang="en-US" sz="16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666865" y="4573905"/>
            <a:ext cx="557530" cy="213360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 flipV="1">
            <a:off x="6227447" y="4639310"/>
            <a:ext cx="451485" cy="6096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353685" y="4495165"/>
            <a:ext cx="101854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清空所有</a:t>
            </a:r>
            <a:endParaRPr lang="zh-CN" altLang="en-US" sz="16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563" y="1689737"/>
            <a:ext cx="1771015" cy="3770631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</p:pic>
      <p:sp>
        <p:nvSpPr>
          <p:cNvPr id="15" name="矩形 14"/>
          <p:cNvSpPr/>
          <p:nvPr/>
        </p:nvSpPr>
        <p:spPr>
          <a:xfrm>
            <a:off x="4345305" y="3296285"/>
            <a:ext cx="1633220" cy="274320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>
            <a:stCxn id="15" idx="1"/>
          </p:cNvCxnSpPr>
          <p:nvPr/>
        </p:nvCxnSpPr>
        <p:spPr>
          <a:xfrm flipH="1" flipV="1">
            <a:off x="3909695" y="3246120"/>
            <a:ext cx="435610" cy="187325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3148965" y="2788285"/>
            <a:ext cx="10223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扫码枪扫描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42900" y="5688330"/>
            <a:ext cx="3091815" cy="3987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输入信息：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入库图书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信息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27" descr="校徽校名"/>
          <p:cNvPicPr>
            <a:picLocks noChangeAspect="1"/>
          </p:cNvPicPr>
          <p:nvPr/>
        </p:nvPicPr>
        <p:blipFill>
          <a:blip r:embed="rId1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图书入库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2240"/>
            <a:ext cx="12192000" cy="6715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-椭圆 2"/>
          <p:cNvSpPr/>
          <p:nvPr>
            <p:custDataLst>
              <p:tags r:id="rId1"/>
            </p:custDataLst>
          </p:nvPr>
        </p:nvSpPr>
        <p:spPr>
          <a:xfrm>
            <a:off x="1340979" y="1909734"/>
            <a:ext cx="2587625" cy="2487931"/>
          </a:xfrm>
          <a:prstGeom prst="ellipse">
            <a:avLst/>
          </a:prstGeom>
          <a:noFill/>
          <a:ln w="44450" cap="flat" cmpd="sng" algn="ctr">
            <a:solidFill>
              <a:srgbClr val="4C6D78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0" name="PA-组合 49"/>
          <p:cNvGrpSpPr/>
          <p:nvPr>
            <p:custDataLst>
              <p:tags r:id="rId2"/>
            </p:custDataLst>
          </p:nvPr>
        </p:nvGrpSpPr>
        <p:grpSpPr>
          <a:xfrm>
            <a:off x="1642846" y="2401639"/>
            <a:ext cx="2034531" cy="1569661"/>
            <a:chOff x="4665928" y="2600737"/>
            <a:chExt cx="2034530" cy="1569662"/>
          </a:xfrm>
        </p:grpSpPr>
        <p:sp>
          <p:nvSpPr>
            <p:cNvPr id="2" name="PA-文本框 1"/>
            <p:cNvSpPr txBox="1"/>
            <p:nvPr>
              <p:custDataLst>
                <p:tags r:id="rId3"/>
              </p:custDataLst>
            </p:nvPr>
          </p:nvSpPr>
          <p:spPr>
            <a:xfrm flipH="1">
              <a:off x="4665928" y="2600737"/>
              <a:ext cx="2034530" cy="1200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200" b="1" dirty="0">
                  <a:solidFill>
                    <a:srgbClr val="B8497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目录</a:t>
              </a:r>
              <a:endParaRPr lang="zh-CN" altLang="en-US" sz="7200" b="1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9" name="PA-文本框 48"/>
            <p:cNvSpPr txBox="1"/>
            <p:nvPr>
              <p:custDataLst>
                <p:tags r:id="rId4"/>
              </p:custDataLst>
            </p:nvPr>
          </p:nvSpPr>
          <p:spPr>
            <a:xfrm flipH="1">
              <a:off x="4749407" y="3801067"/>
              <a:ext cx="18518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pc="-300" dirty="0">
                  <a:solidFill>
                    <a:srgbClr val="4C6D78"/>
                  </a:solidFill>
                  <a:latin typeface="Arial" panose="020B0604020202020204" pitchFamily="34" charset="0"/>
                  <a:ea typeface="华文细黑" panose="02010600040101010101" pitchFamily="2" charset="-122"/>
                  <a:cs typeface="Arial" panose="020B0604020202020204" pitchFamily="34" charset="0"/>
                </a:rPr>
                <a:t>CONTENTS</a:t>
              </a:r>
              <a:endParaRPr lang="en-US" altLang="zh-CN" spc="-300" dirty="0">
                <a:solidFill>
                  <a:srgbClr val="4C6D78"/>
                </a:solidFill>
                <a:latin typeface="Arial" panose="020B0604020202020204" pitchFamily="34" charset="0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22" name="PA-文本框 21"/>
          <p:cNvSpPr txBox="1"/>
          <p:nvPr>
            <p:custDataLst>
              <p:tags r:id="rId5"/>
            </p:custDataLst>
          </p:nvPr>
        </p:nvSpPr>
        <p:spPr>
          <a:xfrm>
            <a:off x="5685604" y="817524"/>
            <a:ext cx="697627" cy="646331"/>
          </a:xfrm>
          <a:prstGeom prst="rect">
            <a:avLst/>
          </a:prstGeom>
          <a:noFill/>
          <a:ln w="25400" cap="flat" cmpd="sng" algn="ctr">
            <a:solidFill>
              <a:srgbClr val="4C6D7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01</a:t>
            </a:r>
            <a:endParaRPr lang="en-US" altLang="zh-CN" sz="3600" dirty="0">
              <a:solidFill>
                <a:srgbClr val="B8497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PA-文本框 5"/>
          <p:cNvSpPr txBox="1"/>
          <p:nvPr>
            <p:custDataLst>
              <p:tags r:id="rId6"/>
            </p:custDataLst>
          </p:nvPr>
        </p:nvSpPr>
        <p:spPr>
          <a:xfrm>
            <a:off x="5689020" y="4279180"/>
            <a:ext cx="697627" cy="646331"/>
          </a:xfrm>
          <a:prstGeom prst="rect">
            <a:avLst/>
          </a:prstGeom>
          <a:noFill/>
          <a:ln w="25400" cap="flat" cmpd="sng" algn="ctr">
            <a:solidFill>
              <a:srgbClr val="4C6D7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04</a:t>
            </a:r>
            <a:endParaRPr lang="en-US" altLang="zh-CN" sz="3600" dirty="0">
              <a:solidFill>
                <a:srgbClr val="B8497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PA-文本框 7"/>
          <p:cNvSpPr txBox="1"/>
          <p:nvPr>
            <p:custDataLst>
              <p:tags r:id="rId7"/>
            </p:custDataLst>
          </p:nvPr>
        </p:nvSpPr>
        <p:spPr>
          <a:xfrm>
            <a:off x="5689020" y="1985352"/>
            <a:ext cx="697627" cy="646331"/>
          </a:xfrm>
          <a:prstGeom prst="rect">
            <a:avLst/>
          </a:prstGeom>
          <a:noFill/>
          <a:ln w="25400" cap="flat" cmpd="sng" algn="ctr">
            <a:solidFill>
              <a:srgbClr val="4C6D7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02</a:t>
            </a:r>
            <a:endParaRPr lang="en-US" altLang="zh-CN" sz="3600" dirty="0">
              <a:solidFill>
                <a:srgbClr val="B8497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PA-文本框 4"/>
          <p:cNvSpPr txBox="1"/>
          <p:nvPr>
            <p:custDataLst>
              <p:tags r:id="rId8"/>
            </p:custDataLst>
          </p:nvPr>
        </p:nvSpPr>
        <p:spPr>
          <a:xfrm>
            <a:off x="5688838" y="3142484"/>
            <a:ext cx="697627" cy="646331"/>
          </a:xfrm>
          <a:prstGeom prst="rect">
            <a:avLst/>
          </a:prstGeom>
          <a:noFill/>
          <a:ln w="25400" cap="flat" cmpd="sng" algn="ctr">
            <a:solidFill>
              <a:srgbClr val="4C6D7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03</a:t>
            </a:r>
            <a:endParaRPr lang="en-US" altLang="zh-CN" sz="3600" dirty="0">
              <a:solidFill>
                <a:srgbClr val="B8497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PA-矩形 11"/>
          <p:cNvSpPr/>
          <p:nvPr>
            <p:custDataLst>
              <p:tags r:id="rId9"/>
            </p:custDataLst>
          </p:nvPr>
        </p:nvSpPr>
        <p:spPr>
          <a:xfrm>
            <a:off x="6775593" y="818109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4C6D7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绪论</a:t>
            </a:r>
            <a:endParaRPr lang="zh-CN" altLang="en-US" sz="3600" b="1" dirty="0">
              <a:solidFill>
                <a:srgbClr val="4C6D78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PA-矩形 18"/>
          <p:cNvSpPr/>
          <p:nvPr>
            <p:custDataLst>
              <p:tags r:id="rId10"/>
            </p:custDataLst>
          </p:nvPr>
        </p:nvSpPr>
        <p:spPr>
          <a:xfrm>
            <a:off x="6775596" y="1985936"/>
            <a:ext cx="33966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4C6D7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系统分析</a:t>
            </a:r>
            <a:endParaRPr lang="zh-CN" altLang="en-US" sz="3600" b="1" dirty="0">
              <a:solidFill>
                <a:srgbClr val="4C6D78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PA-矩形 24"/>
          <p:cNvSpPr/>
          <p:nvPr>
            <p:custDataLst>
              <p:tags r:id="rId11"/>
            </p:custDataLst>
          </p:nvPr>
        </p:nvSpPr>
        <p:spPr>
          <a:xfrm>
            <a:off x="6775596" y="3143069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4C6D7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系统设计</a:t>
            </a:r>
            <a:endParaRPr lang="zh-CN" altLang="en-US" sz="3600" b="1" dirty="0">
              <a:solidFill>
                <a:srgbClr val="4C6D78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PA-文本框 12"/>
          <p:cNvSpPr txBox="1"/>
          <p:nvPr>
            <p:custDataLst>
              <p:tags r:id="rId12"/>
            </p:custDataLst>
          </p:nvPr>
        </p:nvSpPr>
        <p:spPr>
          <a:xfrm>
            <a:off x="6775595" y="4279764"/>
            <a:ext cx="339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4C6D7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系统实施</a:t>
            </a:r>
            <a:endParaRPr lang="zh-CN" altLang="en-US" sz="3600" b="1" dirty="0">
              <a:solidFill>
                <a:srgbClr val="4C6D78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PA-矩形 14"/>
          <p:cNvSpPr/>
          <p:nvPr>
            <p:custDataLst>
              <p:tags r:id="rId13"/>
            </p:custDataLst>
          </p:nvPr>
        </p:nvSpPr>
        <p:spPr>
          <a:xfrm>
            <a:off x="0" y="6400596"/>
            <a:ext cx="12192000" cy="457407"/>
          </a:xfrm>
          <a:prstGeom prst="rect">
            <a:avLst/>
          </a:prstGeom>
          <a:solidFill>
            <a:srgbClr val="4D6D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PA-文本框 5"/>
          <p:cNvSpPr txBox="1"/>
          <p:nvPr>
            <p:custDataLst>
              <p:tags r:id="rId14"/>
            </p:custDataLst>
          </p:nvPr>
        </p:nvSpPr>
        <p:spPr>
          <a:xfrm>
            <a:off x="5689020" y="5374555"/>
            <a:ext cx="697627" cy="646331"/>
          </a:xfrm>
          <a:prstGeom prst="rect">
            <a:avLst/>
          </a:prstGeom>
          <a:noFill/>
          <a:ln w="25400" cap="flat" cmpd="sng" algn="ctr">
            <a:solidFill>
              <a:srgbClr val="4C6D78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05</a:t>
            </a:r>
            <a:endParaRPr lang="en-US" altLang="zh-CN" sz="3600" dirty="0">
              <a:solidFill>
                <a:srgbClr val="B8497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PA-文本框 12"/>
          <p:cNvSpPr txBox="1"/>
          <p:nvPr>
            <p:custDataLst>
              <p:tags r:id="rId15"/>
            </p:custDataLst>
          </p:nvPr>
        </p:nvSpPr>
        <p:spPr>
          <a:xfrm>
            <a:off x="6775595" y="5375140"/>
            <a:ext cx="3397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4C6D7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总结与展望</a:t>
            </a:r>
            <a:endParaRPr lang="zh-CN" altLang="en-US" sz="3600" b="1" dirty="0">
              <a:solidFill>
                <a:srgbClr val="4C6D78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4" name="图片 27" descr="校徽校名"/>
          <p:cNvPicPr>
            <a:picLocks noChangeAspect="1"/>
          </p:cNvPicPr>
          <p:nvPr/>
        </p:nvPicPr>
        <p:blipFill>
          <a:blip r:embed="rId16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6" grpId="0" bldLvl="0" animBg="1"/>
      <p:bldP spid="8" grpId="0" bldLvl="0" animBg="1"/>
      <p:bldP spid="5" grpId="0" bldLvl="0" animBg="1"/>
      <p:bldP spid="12" grpId="0"/>
      <p:bldP spid="19" grpId="0"/>
      <p:bldP spid="25" grpId="0"/>
      <p:bldP spid="13" grpId="0"/>
      <p:bldP spid="9" grpId="0" bldLvl="0" animBg="1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rcRect t="2834"/>
          <a:stretch>
            <a:fillRect/>
          </a:stretch>
        </p:blipFill>
        <p:spPr>
          <a:xfrm>
            <a:off x="3811270" y="1465580"/>
            <a:ext cx="8133715" cy="45065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PA-文本框 44"/>
          <p:cNvSpPr txBox="1"/>
          <p:nvPr>
            <p:custDataLst>
              <p:tags r:id="rId2"/>
            </p:custDataLst>
          </p:nvPr>
        </p:nvSpPr>
        <p:spPr>
          <a:xfrm>
            <a:off x="-45085" y="39370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7" name="图片 27" descr="校徽校名"/>
          <p:cNvPicPr>
            <a:picLocks noChangeAspect="1"/>
          </p:cNvPicPr>
          <p:nvPr/>
        </p:nvPicPr>
        <p:blipFill>
          <a:blip r:embed="rId3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4116073" y="3021968"/>
            <a:ext cx="1616075" cy="23558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 flipV="1">
            <a:off x="5346700" y="2820035"/>
            <a:ext cx="591820" cy="20193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938520" y="2438400"/>
            <a:ext cx="14097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绑定用户类型（只读）</a:t>
            </a:r>
            <a:endParaRPr lang="zh-CN" altLang="en-US" sz="16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880487" y="4177668"/>
            <a:ext cx="1466215" cy="23558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0487" y="4671064"/>
            <a:ext cx="3323591" cy="208470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6" name="直接箭头连接符 15"/>
          <p:cNvCxnSpPr>
            <a:stCxn id="10" idx="3"/>
            <a:endCxn id="12" idx="0"/>
          </p:cNvCxnSpPr>
          <p:nvPr/>
        </p:nvCxnSpPr>
        <p:spPr>
          <a:xfrm>
            <a:off x="5346700" y="4295775"/>
            <a:ext cx="195580" cy="37528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5824220" y="4177030"/>
            <a:ext cx="3226435" cy="259080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>
            <a:stCxn id="17" idx="0"/>
            <a:endCxn id="19" idx="1"/>
          </p:cNvCxnSpPr>
          <p:nvPr/>
        </p:nvCxnSpPr>
        <p:spPr>
          <a:xfrm flipV="1">
            <a:off x="7437755" y="3719195"/>
            <a:ext cx="1200150" cy="45783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8637905" y="3427095"/>
            <a:ext cx="10890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显示上次上传结果</a:t>
            </a:r>
            <a:endParaRPr lang="zh-CN" altLang="en-US" sz="16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365" y="1492885"/>
            <a:ext cx="2747645" cy="46361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文本框 1"/>
          <p:cNvSpPr txBox="1"/>
          <p:nvPr/>
        </p:nvSpPr>
        <p:spPr>
          <a:xfrm>
            <a:off x="253365" y="6216015"/>
            <a:ext cx="2747645" cy="3987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输入信息：论文信息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论文上传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635" y="0"/>
            <a:ext cx="12192635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5410201" y="2490474"/>
            <a:ext cx="4297680" cy="4616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zh-CN" altLang="en-US" sz="24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zh-CN" altLang="en-US" sz="24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18442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6508117" y="5163186"/>
            <a:ext cx="172339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黑体" panose="02010609060101010101" pitchFamily="49" charset="-122"/>
                <a:ea typeface="黑体" panose="02010609060101010101" pitchFamily="49" charset="-122"/>
              </a:rPr>
              <a:t>论文审核界面</a:t>
            </a:r>
            <a:endParaRPr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r="412"/>
          <a:stretch>
            <a:fillRect/>
          </a:stretch>
        </p:blipFill>
        <p:spPr>
          <a:xfrm>
            <a:off x="3067051" y="1842137"/>
            <a:ext cx="8604885" cy="31737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矩形 4"/>
          <p:cNvSpPr/>
          <p:nvPr/>
        </p:nvSpPr>
        <p:spPr>
          <a:xfrm>
            <a:off x="3056891" y="3921128"/>
            <a:ext cx="686435" cy="234951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1133457" y="3921128"/>
            <a:ext cx="201931" cy="23558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>
            <a:off x="3388996" y="4156078"/>
            <a:ext cx="246380" cy="2889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425190" y="4445000"/>
            <a:ext cx="9144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扫码枪</a:t>
            </a:r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扫描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97" y="1482091"/>
            <a:ext cx="1487171" cy="41884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矩形 11"/>
          <p:cNvSpPr/>
          <p:nvPr/>
        </p:nvSpPr>
        <p:spPr>
          <a:xfrm>
            <a:off x="3067051" y="3193417"/>
            <a:ext cx="493395" cy="181611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00578" y="3193417"/>
            <a:ext cx="440055" cy="181611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5756277" y="3193417"/>
            <a:ext cx="391795" cy="181611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7246621" y="3193419"/>
            <a:ext cx="492760" cy="742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7720965" y="3099435"/>
            <a:ext cx="15144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多条件查询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756401" y="3193417"/>
            <a:ext cx="429260" cy="181611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/>
          <p:cNvCxnSpPr/>
          <p:nvPr/>
        </p:nvCxnSpPr>
        <p:spPr>
          <a:xfrm flipH="1">
            <a:off x="11057258" y="4156079"/>
            <a:ext cx="216535" cy="2673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11335389" y="3921763"/>
            <a:ext cx="226695" cy="234951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9794240" y="4423410"/>
            <a:ext cx="1479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查看电子版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PA-文本框 44"/>
          <p:cNvSpPr txBox="1"/>
          <p:nvPr>
            <p:custDataLst>
              <p:tags r:id="rId5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3375" y="5871845"/>
            <a:ext cx="2818765" cy="706755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输入信息：二维码编码、存放位置、分类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号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论文审核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6590669" y="5690235"/>
            <a:ext cx="1652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图书查改界面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182" y="1492887"/>
            <a:ext cx="8905875" cy="41205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矩形 2"/>
          <p:cNvSpPr/>
          <p:nvPr/>
        </p:nvSpPr>
        <p:spPr>
          <a:xfrm>
            <a:off x="11325861" y="2715264"/>
            <a:ext cx="289560" cy="16065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057005" y="3385185"/>
            <a:ext cx="16700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点击编辑键，下面自动更新信息</a:t>
            </a:r>
            <a:endParaRPr lang="zh-CN" altLang="en-US" sz="16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70608" y="4387854"/>
            <a:ext cx="6337935" cy="122618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>
            <a:stCxn id="3" idx="2"/>
          </p:cNvCxnSpPr>
          <p:nvPr/>
        </p:nvCxnSpPr>
        <p:spPr>
          <a:xfrm flipH="1">
            <a:off x="9953625" y="2875915"/>
            <a:ext cx="1517015" cy="162750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4518025" y="2077720"/>
            <a:ext cx="469900" cy="16065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5497198" y="2077724"/>
            <a:ext cx="247015" cy="16065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H="1">
            <a:off x="4775203" y="2238379"/>
            <a:ext cx="818515" cy="1085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2"/>
          </p:cNvCxnSpPr>
          <p:nvPr/>
        </p:nvCxnSpPr>
        <p:spPr>
          <a:xfrm flipH="1">
            <a:off x="4362452" y="2238378"/>
            <a:ext cx="390525" cy="869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3406140" y="2325370"/>
            <a:ext cx="13690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多条件查询</a:t>
            </a:r>
            <a:endParaRPr lang="zh-CN" altLang="en-US" sz="16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19" name="对象 18"/>
          <p:cNvGraphicFramePr/>
          <p:nvPr/>
        </p:nvGraphicFramePr>
        <p:xfrm>
          <a:off x="439420" y="1421765"/>
          <a:ext cx="2197735" cy="4638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" name="" r:id="rId4" imgW="1629410" imgH="3586480" progId="Visio.Drawing.15">
                  <p:embed/>
                </p:oleObj>
              </mc:Choice>
              <mc:Fallback>
                <p:oleObj name="" r:id="rId4" imgW="1629410" imgH="3586480" progId="Visio.Drawing.15">
                  <p:embed/>
                  <p:pic>
                    <p:nvPicPr>
                      <p:cNvPr id="0" name="图片 20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9420" y="1421765"/>
                        <a:ext cx="2197735" cy="463804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3096261" y="2112014"/>
            <a:ext cx="400685" cy="16065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" name="直接箭头连接符 6"/>
          <p:cNvCxnSpPr>
            <a:stCxn id="5" idx="3"/>
          </p:cNvCxnSpPr>
          <p:nvPr/>
        </p:nvCxnSpPr>
        <p:spPr>
          <a:xfrm>
            <a:off x="3496947" y="2192655"/>
            <a:ext cx="418465" cy="1778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05130" y="6226175"/>
            <a:ext cx="2477135" cy="3987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输入信息：查询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条件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书查改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6949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0650" y="-635"/>
            <a:ext cx="12071350" cy="68592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5047617" y="6278881"/>
            <a:ext cx="1664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图书统计界面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r="1015"/>
          <a:stretch>
            <a:fillRect/>
          </a:stretch>
        </p:blipFill>
        <p:spPr>
          <a:xfrm>
            <a:off x="564518" y="1492887"/>
            <a:ext cx="10462895" cy="46469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矩形 3"/>
          <p:cNvSpPr/>
          <p:nvPr/>
        </p:nvSpPr>
        <p:spPr>
          <a:xfrm>
            <a:off x="5850890" y="2647315"/>
            <a:ext cx="943610" cy="347027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" name="直接箭头连接符 6"/>
          <p:cNvCxnSpPr>
            <a:stCxn id="4" idx="0"/>
          </p:cNvCxnSpPr>
          <p:nvPr/>
        </p:nvCxnSpPr>
        <p:spPr>
          <a:xfrm flipV="1">
            <a:off x="6322695" y="2495550"/>
            <a:ext cx="198120" cy="15176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2159000" y="2186940"/>
            <a:ext cx="2382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图书</a:t>
            </a:r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总册数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972300" y="2741930"/>
            <a:ext cx="3570605" cy="198945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8660765" y="4731385"/>
            <a:ext cx="527685" cy="43561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929370" y="5166995"/>
            <a:ext cx="1176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折线图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79780" y="2180590"/>
            <a:ext cx="932815" cy="314960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>
            <a:stCxn id="13" idx="3"/>
          </p:cNvCxnSpPr>
          <p:nvPr/>
        </p:nvCxnSpPr>
        <p:spPr>
          <a:xfrm>
            <a:off x="1712595" y="2338070"/>
            <a:ext cx="446405" cy="6604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6562725" y="2336165"/>
            <a:ext cx="2382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按年份统计入库数目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64515" y="5657850"/>
            <a:ext cx="49612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统计不同图书类别和专业对应的图书数目</a:t>
            </a:r>
            <a:endParaRPr lang="zh-CN" altLang="en-US" sz="200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6788152" y="5619750"/>
            <a:ext cx="112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剔旧界面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r="1548"/>
          <a:stretch>
            <a:fillRect/>
          </a:stretch>
        </p:blipFill>
        <p:spPr>
          <a:xfrm>
            <a:off x="2980055" y="1492885"/>
            <a:ext cx="9005570" cy="410654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矩形 6"/>
          <p:cNvSpPr/>
          <p:nvPr/>
        </p:nvSpPr>
        <p:spPr>
          <a:xfrm>
            <a:off x="4508502" y="2064388"/>
            <a:ext cx="516891" cy="26352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562082" y="2697480"/>
            <a:ext cx="356235" cy="223520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1552557" y="5375911"/>
            <a:ext cx="356235" cy="223520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521450" y="1997075"/>
            <a:ext cx="35191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入库日期小于等于该日期</a:t>
            </a:r>
            <a:endParaRPr lang="zh-CN" altLang="en-US" sz="20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rcRect l="5221" t="-1284" r="4586"/>
          <a:stretch>
            <a:fillRect/>
          </a:stretch>
        </p:blipFill>
        <p:spPr>
          <a:xfrm>
            <a:off x="104775" y="1492885"/>
            <a:ext cx="2797175" cy="400812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" name="直接箭头连接符 9"/>
          <p:cNvCxnSpPr>
            <a:stCxn id="22" idx="2"/>
          </p:cNvCxnSpPr>
          <p:nvPr/>
        </p:nvCxnSpPr>
        <p:spPr>
          <a:xfrm flipH="1">
            <a:off x="11589385" y="5599430"/>
            <a:ext cx="141605" cy="21272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1095990" y="5822315"/>
            <a:ext cx="801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还原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13" name="直接箭头连接符 12"/>
          <p:cNvCxnSpPr>
            <a:stCxn id="8" idx="2"/>
          </p:cNvCxnSpPr>
          <p:nvPr/>
        </p:nvCxnSpPr>
        <p:spPr>
          <a:xfrm flipH="1">
            <a:off x="11553190" y="2921000"/>
            <a:ext cx="187325" cy="25654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1049635" y="3177540"/>
            <a:ext cx="682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剔旧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083562" y="2064388"/>
            <a:ext cx="516891" cy="26352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215900" y="5791835"/>
            <a:ext cx="2574290" cy="3987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输入信息：查询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条件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书剔旧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1365" cy="68573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04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系统实施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132082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6806569" y="5859146"/>
            <a:ext cx="1602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基础数据界面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r="1283"/>
          <a:stretch>
            <a:fillRect/>
          </a:stretch>
        </p:blipFill>
        <p:spPr>
          <a:xfrm>
            <a:off x="3437255" y="1414780"/>
            <a:ext cx="8601075" cy="41052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矩形 2"/>
          <p:cNvSpPr/>
          <p:nvPr/>
        </p:nvSpPr>
        <p:spPr>
          <a:xfrm>
            <a:off x="4622803" y="2261873"/>
            <a:ext cx="202565" cy="42608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>
            <a:off x="4837430" y="2604135"/>
            <a:ext cx="292100" cy="17462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008245" y="2759075"/>
            <a:ext cx="10033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删除操作</a:t>
            </a:r>
            <a:endParaRPr lang="zh-CN" altLang="en-US" sz="16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855210" y="3552193"/>
            <a:ext cx="264160" cy="23431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>
            <a:off x="5119370" y="3786505"/>
            <a:ext cx="174625" cy="12636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008245" y="3912870"/>
            <a:ext cx="11226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添加操作</a:t>
            </a:r>
            <a:endParaRPr lang="zh-CN" altLang="en-US" sz="160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12" name="对象 11"/>
          <p:cNvGraphicFramePr/>
          <p:nvPr/>
        </p:nvGraphicFramePr>
        <p:xfrm>
          <a:off x="175260" y="1414780"/>
          <a:ext cx="3088640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" r:id="rId4" imgW="2614295" imgH="3380740" progId="Visio.Drawing.15">
                  <p:embed/>
                </p:oleObj>
              </mc:Choice>
              <mc:Fallback>
                <p:oleObj name="" r:id="rId4" imgW="2614295" imgH="3380740" progId="Visio.Drawing.15">
                  <p:embed/>
                  <p:pic>
                    <p:nvPicPr>
                      <p:cNvPr id="0" name="对象 1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5260" y="1414780"/>
                        <a:ext cx="3088640" cy="4105275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文本框 18"/>
          <p:cNvSpPr txBox="1"/>
          <p:nvPr/>
        </p:nvSpPr>
        <p:spPr>
          <a:xfrm>
            <a:off x="342900" y="5688330"/>
            <a:ext cx="2493010" cy="3987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p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输入信息：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数据名称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-矩形 11"/>
          <p:cNvSpPr/>
          <p:nvPr>
            <p:custDataLst>
              <p:tags r:id="rId1"/>
            </p:custDataLst>
          </p:nvPr>
        </p:nvSpPr>
        <p:spPr>
          <a:xfrm>
            <a:off x="0" y="2517908"/>
            <a:ext cx="12192000" cy="1822184"/>
          </a:xfrm>
          <a:prstGeom prst="rect">
            <a:avLst/>
          </a:prstGeom>
          <a:solidFill>
            <a:srgbClr val="4D6D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PA-椭圆 2"/>
          <p:cNvSpPr/>
          <p:nvPr>
            <p:custDataLst>
              <p:tags r:id="rId2"/>
            </p:custDataLst>
          </p:nvPr>
        </p:nvSpPr>
        <p:spPr>
          <a:xfrm>
            <a:off x="2111943" y="2230757"/>
            <a:ext cx="2480311" cy="2396491"/>
          </a:xfrm>
          <a:prstGeom prst="ellipse">
            <a:avLst/>
          </a:prstGeom>
          <a:solidFill>
            <a:srgbClr val="F2F2F2"/>
          </a:solidFill>
          <a:ln w="44450" cap="flat" cmpd="sng" algn="ctr">
            <a:solidFill>
              <a:srgbClr val="4C6D78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7" name="PA-组合 6"/>
          <p:cNvGrpSpPr/>
          <p:nvPr>
            <p:custDataLst>
              <p:tags r:id="rId3"/>
            </p:custDataLst>
          </p:nvPr>
        </p:nvGrpSpPr>
        <p:grpSpPr>
          <a:xfrm>
            <a:off x="2301044" y="2675535"/>
            <a:ext cx="2102109" cy="1385699"/>
            <a:chOff x="4546340" y="2594200"/>
            <a:chExt cx="2102109" cy="1385699"/>
          </a:xfrm>
        </p:grpSpPr>
        <p:sp>
          <p:nvSpPr>
            <p:cNvPr id="9" name="PA-文本框 8"/>
            <p:cNvSpPr txBox="1"/>
            <p:nvPr>
              <p:custDataLst>
                <p:tags r:id="rId4"/>
              </p:custDataLst>
            </p:nvPr>
          </p:nvSpPr>
          <p:spPr>
            <a:xfrm flipH="1">
              <a:off x="4980403" y="2594200"/>
              <a:ext cx="132279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rgbClr val="B8497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01</a:t>
              </a:r>
              <a:endParaRPr lang="en-US" altLang="zh-CN" sz="8000" b="1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" name="PA-文本框 9"/>
            <p:cNvSpPr txBox="1"/>
            <p:nvPr>
              <p:custDataLst>
                <p:tags r:id="rId5"/>
              </p:custDataLst>
            </p:nvPr>
          </p:nvSpPr>
          <p:spPr>
            <a:xfrm flipH="1">
              <a:off x="4546340" y="3579789"/>
              <a:ext cx="2102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B84970"/>
                  </a:solidFill>
                  <a:latin typeface="Arial" panose="020B0604020202020204" pitchFamily="34" charset="0"/>
                  <a:ea typeface="华文细黑" panose="02010600040101010101" pitchFamily="2" charset="-122"/>
                  <a:cs typeface="Arial" panose="020B0604020202020204" pitchFamily="34" charset="0"/>
                </a:rPr>
                <a:t>Part   one   </a:t>
              </a:r>
              <a:endParaRPr lang="en-US" altLang="zh-CN" sz="2000" dirty="0">
                <a:solidFill>
                  <a:srgbClr val="B84970"/>
                </a:solidFill>
                <a:latin typeface="Arial" panose="020B0604020202020204" pitchFamily="34" charset="0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1" name="PA-矩形 10"/>
          <p:cNvSpPr/>
          <p:nvPr>
            <p:custDataLst>
              <p:tags r:id="rId6"/>
            </p:custDataLst>
          </p:nvPr>
        </p:nvSpPr>
        <p:spPr>
          <a:xfrm>
            <a:off x="6421423" y="2970131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绪论</a:t>
            </a:r>
            <a:endParaRPr lang="zh-CN" altLang="en-US" sz="5400" b="1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7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基础数据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3252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-矩形 11"/>
          <p:cNvSpPr/>
          <p:nvPr>
            <p:custDataLst>
              <p:tags r:id="rId1"/>
            </p:custDataLst>
          </p:nvPr>
        </p:nvSpPr>
        <p:spPr>
          <a:xfrm>
            <a:off x="0" y="2517908"/>
            <a:ext cx="12192000" cy="1822184"/>
          </a:xfrm>
          <a:prstGeom prst="rect">
            <a:avLst/>
          </a:prstGeom>
          <a:solidFill>
            <a:srgbClr val="4D6D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PA-椭圆 2"/>
          <p:cNvSpPr/>
          <p:nvPr>
            <p:custDataLst>
              <p:tags r:id="rId2"/>
            </p:custDataLst>
          </p:nvPr>
        </p:nvSpPr>
        <p:spPr>
          <a:xfrm>
            <a:off x="1748873" y="2230757"/>
            <a:ext cx="2480311" cy="2396491"/>
          </a:xfrm>
          <a:prstGeom prst="ellipse">
            <a:avLst/>
          </a:prstGeom>
          <a:solidFill>
            <a:srgbClr val="F2F2F2"/>
          </a:solidFill>
          <a:ln w="44450" cap="flat" cmpd="sng" algn="ctr">
            <a:solidFill>
              <a:srgbClr val="4C6D78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7" name="PA-组合 6"/>
          <p:cNvGrpSpPr/>
          <p:nvPr>
            <p:custDataLst>
              <p:tags r:id="rId3"/>
            </p:custDataLst>
          </p:nvPr>
        </p:nvGrpSpPr>
        <p:grpSpPr>
          <a:xfrm>
            <a:off x="1964869" y="2675535"/>
            <a:ext cx="2102109" cy="1385699"/>
            <a:chOff x="4546340" y="2594200"/>
            <a:chExt cx="2102109" cy="1385699"/>
          </a:xfrm>
        </p:grpSpPr>
        <p:sp>
          <p:nvSpPr>
            <p:cNvPr id="9" name="PA-文本框 8"/>
            <p:cNvSpPr txBox="1"/>
            <p:nvPr>
              <p:custDataLst>
                <p:tags r:id="rId4"/>
              </p:custDataLst>
            </p:nvPr>
          </p:nvSpPr>
          <p:spPr>
            <a:xfrm flipH="1">
              <a:off x="4980403" y="2594200"/>
              <a:ext cx="132279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rgbClr val="B8497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05</a:t>
              </a:r>
              <a:endParaRPr lang="en-US" altLang="zh-CN" sz="8000" b="1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" name="PA-文本框 9"/>
            <p:cNvSpPr txBox="1"/>
            <p:nvPr>
              <p:custDataLst>
                <p:tags r:id="rId5"/>
              </p:custDataLst>
            </p:nvPr>
          </p:nvSpPr>
          <p:spPr>
            <a:xfrm flipH="1">
              <a:off x="4546340" y="3579789"/>
              <a:ext cx="2102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B84970"/>
                  </a:solidFill>
                  <a:latin typeface="Arial" panose="020B0604020202020204" pitchFamily="34" charset="0"/>
                  <a:ea typeface="华文细黑" panose="02010600040101010101" pitchFamily="2" charset="-122"/>
                  <a:cs typeface="Arial" panose="020B0604020202020204" pitchFamily="34" charset="0"/>
                </a:rPr>
                <a:t>Part   five</a:t>
              </a:r>
              <a:endParaRPr lang="en-US" altLang="zh-CN" sz="2000" dirty="0">
                <a:solidFill>
                  <a:srgbClr val="B84970"/>
                </a:solidFill>
                <a:latin typeface="Arial" panose="020B0604020202020204" pitchFamily="34" charset="0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1" name="PA-矩形 10"/>
          <p:cNvSpPr/>
          <p:nvPr>
            <p:custDataLst>
              <p:tags r:id="rId6"/>
            </p:custDataLst>
          </p:nvPr>
        </p:nvSpPr>
        <p:spPr>
          <a:xfrm>
            <a:off x="4308108" y="2865803"/>
            <a:ext cx="3618230" cy="922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总结</a:t>
            </a:r>
            <a:r>
              <a:rPr lang="zh-CN" altLang="en-US" sz="5400" b="1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与展望</a:t>
            </a:r>
            <a:endParaRPr lang="zh-CN" altLang="en-US" sz="5400" b="1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7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05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总结与展望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45888" y="217172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2430780" y="5953125"/>
            <a:ext cx="7327900" cy="398780"/>
          </a:xfrm>
          <a:prstGeom prst="rect">
            <a:avLst/>
          </a:prstGeom>
          <a:noFill/>
          <a:ln w="12700">
            <a:solidFill>
              <a:srgbClr val="4D6D78"/>
            </a:solidFill>
            <a:prstDash val="dash"/>
          </a:ln>
        </p:spPr>
        <p:txBody>
          <a:bodyPr wrap="square">
            <a:spAutoFit/>
          </a:bodyPr>
          <a:p>
            <a:pPr indent="0" fontAlgn="auto"/>
            <a:r>
              <a:rPr lang="zh-CN" sz="2000" b="0">
                <a:latin typeface="黑体" panose="02010609060101010101" pitchFamily="49" charset="-122"/>
                <a:ea typeface="黑体" panose="02010609060101010101" pitchFamily="49" charset="-122"/>
              </a:rPr>
              <a:t>实现了图书、资料、期刊和论文管理的</a:t>
            </a:r>
            <a:r>
              <a:rPr lang="zh-CN" sz="2000" b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自动化、高效化及规范化</a:t>
            </a:r>
            <a:endParaRPr lang="zh-CN" altLang="en-US" sz="2000" b="0"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83310" y="1623060"/>
            <a:ext cx="819150" cy="460375"/>
          </a:xfrm>
          <a:prstGeom prst="rect">
            <a:avLst/>
          </a:prstGeom>
          <a:solidFill>
            <a:srgbClr val="4D6D78"/>
          </a:solidFill>
          <a:ln>
            <a:solidFill>
              <a:srgbClr val="4D6D78"/>
            </a:solidFill>
          </a:ln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</a:t>
            </a:r>
            <a:endParaRPr lang="zh-CN" altLang="en-US" sz="240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31415" y="4816475"/>
            <a:ext cx="7327900" cy="1014730"/>
          </a:xfrm>
          <a:prstGeom prst="rect">
            <a:avLst/>
          </a:prstGeom>
          <a:noFill/>
          <a:ln w="12700">
            <a:solidFill>
              <a:srgbClr val="4D6D78"/>
            </a:solidFill>
            <a:prstDash val="dash"/>
          </a:ln>
        </p:spPr>
        <p:txBody>
          <a:bodyPr wrap="square" rtlCol="0" anchor="t">
            <a:spAutoFit/>
          </a:bodyPr>
          <a:p>
            <a:pPr algn="l"/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除了我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实现的</a:t>
            </a:r>
            <a:r>
              <a:rPr 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五大功能模块</a:t>
            </a:r>
            <a:r>
              <a:rPr lang="zh-CN" sz="20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以外，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档案管理系统还包括</a:t>
            </a:r>
            <a:r>
              <a:rPr 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用户管理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、</a:t>
            </a:r>
            <a:r>
              <a:rPr 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借阅管理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、</a:t>
            </a:r>
            <a:r>
              <a:rPr 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权限管理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、</a:t>
            </a:r>
            <a:r>
              <a:rPr 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借阅管理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等等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（刘艺实现）</a:t>
            </a:r>
            <a:endParaRPr lang="zh-CN" sz="200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  <a:p>
            <a:pPr algn="l"/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这些模块实现完全可以满足档案室日常的工作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  <a:sym typeface="+mn-ea"/>
              </a:rPr>
              <a:t>需求</a:t>
            </a:r>
            <a:endParaRPr lang="zh-CN" sz="2000"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830" y="2083435"/>
            <a:ext cx="7797800" cy="23221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067560" y="2654935"/>
            <a:ext cx="7327265" cy="398780"/>
          </a:xfrm>
          <a:prstGeom prst="rect">
            <a:avLst/>
          </a:prstGeom>
          <a:noFill/>
          <a:ln w="12700">
            <a:solidFill>
              <a:srgbClr val="4D6D78"/>
            </a:solidFill>
            <a:prstDash val="dash"/>
          </a:ln>
        </p:spPr>
        <p:txBody>
          <a:bodyPr wrap="square">
            <a:spAutoFit/>
          </a:bodyPr>
          <a:p>
            <a:pPr indent="0" fontAlgn="auto"/>
            <a:r>
              <a:rPr lang="zh-CN" sz="2000" b="0">
                <a:latin typeface="黑体" panose="02010609060101010101" pitchFamily="49" charset="-122"/>
                <a:ea typeface="黑体" panose="02010609060101010101" pitchFamily="49" charset="-122"/>
              </a:rPr>
              <a:t>本系统应该继续改进某些模块的功能，让用户使用起来更加便捷。</a:t>
            </a:r>
            <a:endParaRPr lang="zh-CN" altLang="en-US" sz="2000" b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73150" y="1693545"/>
            <a:ext cx="818515" cy="460375"/>
          </a:xfrm>
          <a:prstGeom prst="rect">
            <a:avLst/>
          </a:prstGeom>
          <a:solidFill>
            <a:srgbClr val="4D6D78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展望</a:t>
            </a:r>
            <a:endParaRPr lang="zh-CN" altLang="en-US" sz="240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67560" y="3299460"/>
            <a:ext cx="7327900" cy="706755"/>
          </a:xfrm>
          <a:prstGeom prst="rect">
            <a:avLst/>
          </a:prstGeom>
          <a:noFill/>
          <a:ln w="12700">
            <a:solidFill>
              <a:srgbClr val="4D6D78"/>
            </a:solidFill>
            <a:prstDash val="dash"/>
          </a:ln>
        </p:spPr>
        <p:txBody>
          <a:bodyPr wrap="square" rtlCol="0" anchor="t">
            <a:spAutoFit/>
          </a:bodyPr>
          <a:p>
            <a:pPr indent="0" fontAlgn="auto"/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本系统实现同当前流行的人工智能技术相结合，使得档案管理系统能够通过</a:t>
            </a:r>
            <a:r>
              <a:rPr 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图像识别技术</a:t>
            </a:r>
            <a:r>
              <a:rPr lang="zh-CN" sz="200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来简化入库操作提高系统智能化程度。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05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总结与展望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6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45888" y="217172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5"/>
          <p:cNvSpPr/>
          <p:nvPr>
            <p:custDataLst>
              <p:tags r:id="rId1"/>
            </p:custDataLst>
          </p:nvPr>
        </p:nvSpPr>
        <p:spPr>
          <a:xfrm>
            <a:off x="0" y="-14955"/>
            <a:ext cx="12192000" cy="2066291"/>
          </a:xfrm>
          <a:prstGeom prst="rect">
            <a:avLst/>
          </a:prstGeom>
          <a:solidFill>
            <a:srgbClr val="4D6D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PA-文本框 8"/>
          <p:cNvSpPr txBox="1"/>
          <p:nvPr>
            <p:custDataLst>
              <p:tags r:id="rId2"/>
            </p:custDataLst>
          </p:nvPr>
        </p:nvSpPr>
        <p:spPr>
          <a:xfrm>
            <a:off x="2701477" y="3415227"/>
            <a:ext cx="6789051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rgbClr val="B84971"/>
                </a:solidFill>
                <a:effectLst>
                  <a:innerShdw blurRad="546100">
                    <a:prstClr val="black">
                      <a:alpha val="24000"/>
                    </a:prstClr>
                  </a:inn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谢谢</a:t>
            </a:r>
            <a:r>
              <a:rPr lang="zh-CN" altLang="en-US" sz="4800" dirty="0">
                <a:solidFill>
                  <a:srgbClr val="B84971"/>
                </a:solidFill>
                <a:effectLst>
                  <a:innerShdw blurRad="546100">
                    <a:prstClr val="black">
                      <a:alpha val="24000"/>
                    </a:prstClr>
                  </a:inn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老师</a:t>
            </a:r>
            <a:endParaRPr lang="zh-CN" altLang="en-US" sz="4800" dirty="0">
              <a:solidFill>
                <a:srgbClr val="B84971"/>
              </a:solidFill>
              <a:effectLst>
                <a:innerShdw blurRad="546100">
                  <a:prstClr val="black">
                    <a:alpha val="24000"/>
                  </a:prstClr>
                </a:inn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" name="PA-组合 1"/>
          <p:cNvGrpSpPr/>
          <p:nvPr>
            <p:custDataLst>
              <p:tags r:id="rId3"/>
            </p:custDataLst>
          </p:nvPr>
        </p:nvGrpSpPr>
        <p:grpSpPr>
          <a:xfrm>
            <a:off x="5009063" y="964681"/>
            <a:ext cx="2173876" cy="2066291"/>
            <a:chOff x="4715503" y="1486535"/>
            <a:chExt cx="2617470" cy="2487930"/>
          </a:xfrm>
        </p:grpSpPr>
        <p:sp useBgFill="1">
          <p:nvSpPr>
            <p:cNvPr id="3" name="PA-椭圆 2"/>
            <p:cNvSpPr/>
            <p:nvPr>
              <p:custDataLst>
                <p:tags r:id="rId4"/>
              </p:custDataLst>
            </p:nvPr>
          </p:nvSpPr>
          <p:spPr>
            <a:xfrm>
              <a:off x="4715503" y="1486535"/>
              <a:ext cx="2617470" cy="2487930"/>
            </a:xfrm>
            <a:prstGeom prst="ellipse">
              <a:avLst/>
            </a:prstGeom>
            <a:ln w="44450" cap="flat" cmpd="sng" algn="ctr">
              <a:solidFill>
                <a:srgbClr val="C5D6DE"/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6000" b="1" dirty="0">
                <a:solidFill>
                  <a:schemeClr val="tx2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" name="PA-文本框 6"/>
            <p:cNvSpPr txBox="1"/>
            <p:nvPr>
              <p:custDataLst>
                <p:tags r:id="rId5"/>
              </p:custDataLst>
            </p:nvPr>
          </p:nvSpPr>
          <p:spPr>
            <a:xfrm>
              <a:off x="4934500" y="2038539"/>
              <a:ext cx="2179476" cy="1334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6600" dirty="0">
                  <a:solidFill>
                    <a:srgbClr val="B84971"/>
                  </a:solidFill>
                  <a:latin typeface="Impact" panose="020B0806030902050204" pitchFamily="34" charset="0"/>
                  <a:ea typeface="华文细黑" panose="02010600040101010101" pitchFamily="2" charset="-122"/>
                  <a:cs typeface="Arial" panose="020B0604020202020204" pitchFamily="34" charset="0"/>
                </a:rPr>
                <a:t>2021</a:t>
              </a:r>
              <a:endParaRPr lang="en-US" altLang="zh-CN" sz="6600" dirty="0">
                <a:solidFill>
                  <a:srgbClr val="B84971"/>
                </a:solidFill>
                <a:latin typeface="Impact" panose="020B0806030902050204" pitchFamily="34" charset="0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4" name="图片 27" descr="校徽校名"/>
          <p:cNvPicPr>
            <a:picLocks noChangeAspect="1"/>
          </p:cNvPicPr>
          <p:nvPr/>
        </p:nvPicPr>
        <p:blipFill>
          <a:blip r:embed="rId6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01   </a:t>
            </a:r>
            <a:r>
              <a:rPr lang="zh-CN" altLang="en-US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研究背景</a:t>
            </a:r>
            <a:endParaRPr lang="zh-CN" altLang="en-US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9019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 descr="科技资料登记表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889750" y="737870"/>
            <a:ext cx="3076575" cy="41021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4" name="文本框 3"/>
          <p:cNvSpPr txBox="1"/>
          <p:nvPr/>
        </p:nvSpPr>
        <p:spPr>
          <a:xfrm>
            <a:off x="6377466" y="5024986"/>
            <a:ext cx="4009821" cy="1014730"/>
          </a:xfrm>
          <a:prstGeom prst="rect">
            <a:avLst/>
          </a:prstGeom>
          <a:noFill/>
          <a:ln w="19050">
            <a:solidFill>
              <a:srgbClr val="4D6D78"/>
            </a:solidFill>
            <a:prstDash val="dash"/>
          </a:ln>
        </p:spPr>
        <p:txBody>
          <a:bodyPr wrap="square">
            <a:spAutoFit/>
          </a:bodyPr>
          <a:lstStyle/>
          <a:p>
            <a:pPr marL="457200" indent="-457200">
              <a:buFont typeface="+mj-ea"/>
              <a:buAutoNum type="circleNumDbPlain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检索效率低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indent="-457200">
              <a:buFont typeface="+mj-ea"/>
              <a:buAutoNum type="circleNumDbPlain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统计工作困难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indent="-457200">
              <a:buFont typeface="+mj-ea"/>
              <a:buAutoNum type="circleNumDbPlain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入库操作繁琐且易出错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377466" y="4445365"/>
            <a:ext cx="2703195" cy="461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手工管理方式缺点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364986" y="1988988"/>
            <a:ext cx="1091954" cy="461665"/>
          </a:xfrm>
          <a:prstGeom prst="rect">
            <a:avLst/>
          </a:prstGeom>
          <a:noFill/>
          <a:ln>
            <a:solidFill>
              <a:srgbClr val="4C6D78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图书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364986" y="2712575"/>
            <a:ext cx="1091954" cy="461665"/>
          </a:xfrm>
          <a:prstGeom prst="rect">
            <a:avLst/>
          </a:prstGeom>
          <a:noFill/>
          <a:ln>
            <a:solidFill>
              <a:srgbClr val="4C6D78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资料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364986" y="3436162"/>
            <a:ext cx="1091954" cy="461665"/>
          </a:xfrm>
          <a:prstGeom prst="rect">
            <a:avLst/>
          </a:prstGeom>
          <a:noFill/>
          <a:ln>
            <a:solidFill>
              <a:srgbClr val="4C6D78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期刊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364986" y="4159749"/>
            <a:ext cx="1091954" cy="461665"/>
          </a:xfrm>
          <a:prstGeom prst="rect">
            <a:avLst/>
          </a:prstGeom>
          <a:noFill/>
          <a:ln>
            <a:solidFill>
              <a:srgbClr val="4C6D78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论文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2285" y="3042285"/>
            <a:ext cx="1247140" cy="492760"/>
          </a:xfrm>
          <a:prstGeom prst="rect">
            <a:avLst/>
          </a:prstGeom>
          <a:noFill/>
          <a:ln>
            <a:solidFill>
              <a:srgbClr val="4C6D78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档案室</a:t>
            </a:r>
            <a:endParaRPr lang="zh-CN" altLang="en-US" sz="24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06354" y="5024761"/>
            <a:ext cx="5789646" cy="400110"/>
          </a:xfrm>
          <a:prstGeom prst="rect">
            <a:avLst/>
          </a:prstGeom>
          <a:noFill/>
          <a:ln w="19050">
            <a:solidFill>
              <a:srgbClr val="4C6D78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主要工作：四类资料入库登记、检索、统计、借阅</a:t>
            </a:r>
            <a:endParaRPr lang="en-US" altLang="zh-CN" sz="20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" name="星形: 五角 17"/>
          <p:cNvSpPr/>
          <p:nvPr/>
        </p:nvSpPr>
        <p:spPr>
          <a:xfrm>
            <a:off x="2510790" y="4327502"/>
            <a:ext cx="117617" cy="124848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3625215" y="4055110"/>
            <a:ext cx="2015490" cy="645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本科、研究生</a:t>
            </a:r>
            <a:r>
              <a:rPr lang="zh-CN" altLang="en-US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毕业论文</a:t>
            </a:r>
            <a:endParaRPr lang="zh-CN" altLang="en-US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25215" y="2747010"/>
            <a:ext cx="2018030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各类图纸、文件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625215" y="3467100"/>
            <a:ext cx="2019300" cy="368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SCI/EI 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核心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一般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17" name="肘形连接符 16"/>
          <p:cNvCxnSpPr>
            <a:stCxn id="10" idx="3"/>
            <a:endCxn id="9" idx="1"/>
          </p:cNvCxnSpPr>
          <p:nvPr/>
        </p:nvCxnSpPr>
        <p:spPr>
          <a:xfrm flipV="1">
            <a:off x="1749425" y="2219960"/>
            <a:ext cx="615315" cy="1068705"/>
          </a:xfrm>
          <a:prstGeom prst="bentConnector3">
            <a:avLst>
              <a:gd name="adj1" fmla="val 50052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10" idx="3"/>
            <a:endCxn id="14" idx="1"/>
          </p:cNvCxnSpPr>
          <p:nvPr/>
        </p:nvCxnSpPr>
        <p:spPr>
          <a:xfrm>
            <a:off x="1749425" y="3288665"/>
            <a:ext cx="615315" cy="1102360"/>
          </a:xfrm>
          <a:prstGeom prst="bentConnector3">
            <a:avLst>
              <a:gd name="adj1" fmla="val 50052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0" idx="3"/>
            <a:endCxn id="12" idx="1"/>
          </p:cNvCxnSpPr>
          <p:nvPr/>
        </p:nvCxnSpPr>
        <p:spPr>
          <a:xfrm flipV="1">
            <a:off x="1749425" y="2943860"/>
            <a:ext cx="615315" cy="344805"/>
          </a:xfrm>
          <a:prstGeom prst="bentConnector3">
            <a:avLst>
              <a:gd name="adj1" fmla="val 50052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0" idx="3"/>
            <a:endCxn id="13" idx="1"/>
          </p:cNvCxnSpPr>
          <p:nvPr/>
        </p:nvCxnSpPr>
        <p:spPr>
          <a:xfrm>
            <a:off x="1749425" y="3288665"/>
            <a:ext cx="615315" cy="378460"/>
          </a:xfrm>
          <a:prstGeom prst="bentConnector3">
            <a:avLst>
              <a:gd name="adj1" fmla="val 50052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  <p:bldP spid="10" grpId="0" animBg="1"/>
      <p:bldP spid="15" grpId="0" animBg="1"/>
      <p:bldP spid="18" grpId="0" animBg="1"/>
      <p:bldP spid="5" grpId="0" animBg="1"/>
      <p:bldP spid="7" grpId="0" animBg="1"/>
      <p:bldP spid="16" grpId="0" animBg="1"/>
      <p:bldP spid="9" grpId="1" animBg="1"/>
      <p:bldP spid="12" grpId="1" animBg="1"/>
      <p:bldP spid="13" grpId="1" animBg="1"/>
      <p:bldP spid="14" grpId="1" animBg="1"/>
      <p:bldP spid="10" grpId="1" animBg="1"/>
      <p:bldP spid="15" grpId="1" animBg="1"/>
      <p:bldP spid="18" grpId="1" animBg="1"/>
      <p:bldP spid="5" grpId="1" animBg="1"/>
      <p:bldP spid="7" grpId="1" animBg="1"/>
      <p:bldP spid="16" grpId="1" animBg="1"/>
      <p:bldP spid="4" grpId="0" animBg="1"/>
      <p:bldP spid="6" grpId="0"/>
      <p:bldP spid="4" grpId="1" animBg="1"/>
      <p:bldP spid="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01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研究内容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4588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577300" y="1713941"/>
            <a:ext cx="5482198" cy="706755"/>
          </a:xfrm>
          <a:prstGeom prst="rect">
            <a:avLst/>
          </a:prstGeom>
          <a:noFill/>
          <a:ln w="19050">
            <a:solidFill>
              <a:srgbClr val="4D6D78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开发目的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：实现图书、资料、期刊和论文的管理的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自动化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高效化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及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规范化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r="17996"/>
          <a:stretch>
            <a:fillRect/>
          </a:stretch>
        </p:blipFill>
        <p:spPr>
          <a:xfrm>
            <a:off x="253544" y="4548366"/>
            <a:ext cx="6738149" cy="181929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80306" y="2987064"/>
            <a:ext cx="6126480" cy="953135"/>
          </a:xfrm>
          <a:prstGeom prst="rect">
            <a:avLst/>
          </a:prstGeom>
          <a:ln w="19050">
            <a:solidFill>
              <a:schemeClr val="tx1"/>
            </a:solidFill>
            <a:prstDash val="dash"/>
          </a:ln>
        </p:spPr>
        <p:txBody>
          <a:bodyPr wrap="none">
            <a:spAutoFit/>
          </a:bodyPr>
          <a:lstStyle/>
          <a:p>
            <a:pPr algn="l"/>
            <a:r>
              <a:rPr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开发方法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：结构化开发方法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时间：将系统的生命周期划分为相对独立的几个阶段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结构：把系统划分为若干个模块，每个模块完成一个的功能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grpSp>
        <p:nvGrpSpPr>
          <p:cNvPr id="40" name="Group 4"/>
          <p:cNvGrpSpPr/>
          <p:nvPr/>
        </p:nvGrpSpPr>
        <p:grpSpPr>
          <a:xfrm>
            <a:off x="7053742" y="864256"/>
            <a:ext cx="3350678" cy="5376089"/>
            <a:chOff x="1680" y="384"/>
            <a:chExt cx="2592" cy="3840"/>
          </a:xfrm>
        </p:grpSpPr>
        <p:sp>
          <p:nvSpPr>
            <p:cNvPr id="41" name="Text Box 5"/>
            <p:cNvSpPr txBox="1"/>
            <p:nvPr/>
          </p:nvSpPr>
          <p:spPr>
            <a:xfrm>
              <a:off x="1680" y="384"/>
              <a:ext cx="960" cy="960"/>
            </a:xfrm>
            <a:prstGeom prst="rect">
              <a:avLst/>
            </a:prstGeom>
            <a:solidFill>
              <a:srgbClr val="FFCC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华文中宋" panose="02010600040101010101" pitchFamily="2" charset="-122"/>
                </a:rPr>
                <a:t>系统规划</a:t>
              </a:r>
              <a:endParaRPr lang="zh-CN" altLang="en-US" sz="2000" dirty="0"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42" name="Text Box 6"/>
            <p:cNvSpPr txBox="1"/>
            <p:nvPr/>
          </p:nvSpPr>
          <p:spPr>
            <a:xfrm>
              <a:off x="1680" y="1344"/>
              <a:ext cx="960" cy="960"/>
            </a:xfrm>
            <a:prstGeom prst="rect">
              <a:avLst/>
            </a:prstGeom>
            <a:solidFill>
              <a:srgbClr val="006699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系统分析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43" name="Text Box 7"/>
            <p:cNvSpPr txBox="1"/>
            <p:nvPr/>
          </p:nvSpPr>
          <p:spPr>
            <a:xfrm>
              <a:off x="1680" y="2304"/>
              <a:ext cx="960" cy="720"/>
            </a:xfrm>
            <a:prstGeom prst="rect">
              <a:avLst/>
            </a:prstGeom>
            <a:solidFill>
              <a:srgbClr val="0070C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华文中宋" panose="02010600040101010101" pitchFamily="2" charset="-122"/>
                </a:rPr>
                <a:t>系统设计</a:t>
              </a:r>
              <a:endParaRPr lang="zh-CN" altLang="en-US" sz="2000" dirty="0"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44" name="Text Box 8"/>
            <p:cNvSpPr txBox="1"/>
            <p:nvPr/>
          </p:nvSpPr>
          <p:spPr>
            <a:xfrm>
              <a:off x="1680" y="3024"/>
              <a:ext cx="960" cy="720"/>
            </a:xfrm>
            <a:prstGeom prst="rect">
              <a:avLst/>
            </a:prstGeom>
            <a:solidFill>
              <a:srgbClr val="5C5C8A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系统实施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45" name="Text Box 9"/>
            <p:cNvSpPr txBox="1"/>
            <p:nvPr/>
          </p:nvSpPr>
          <p:spPr>
            <a:xfrm>
              <a:off x="1680" y="3744"/>
              <a:ext cx="960" cy="480"/>
            </a:xfrm>
            <a:prstGeom prst="rect">
              <a:avLst/>
            </a:prstGeom>
            <a:solidFill>
              <a:srgbClr val="4D6D78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系统运行和维护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46" name="Text Box 10"/>
            <p:cNvSpPr txBox="1"/>
            <p:nvPr/>
          </p:nvSpPr>
          <p:spPr>
            <a:xfrm>
              <a:off x="2640" y="384"/>
              <a:ext cx="1440" cy="240"/>
            </a:xfrm>
            <a:prstGeom prst="rect">
              <a:avLst/>
            </a:prstGeom>
            <a:solidFill>
              <a:srgbClr val="FFCC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华文中宋" panose="02010600040101010101" pitchFamily="2" charset="-122"/>
                </a:rPr>
                <a:t>提出要求</a:t>
              </a:r>
              <a:endParaRPr lang="zh-CN" altLang="en-US" sz="2000" dirty="0"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47" name="Text Box 11"/>
            <p:cNvSpPr txBox="1"/>
            <p:nvPr/>
          </p:nvSpPr>
          <p:spPr>
            <a:xfrm>
              <a:off x="2640" y="624"/>
              <a:ext cx="1440" cy="240"/>
            </a:xfrm>
            <a:prstGeom prst="rect">
              <a:avLst/>
            </a:prstGeom>
            <a:solidFill>
              <a:srgbClr val="FFCC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华文中宋" panose="02010600040101010101" pitchFamily="2" charset="-122"/>
                </a:rPr>
                <a:t>初步调查</a:t>
              </a:r>
              <a:endParaRPr lang="zh-CN" altLang="en-US" sz="2000" dirty="0"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48" name="Text Box 12"/>
            <p:cNvSpPr txBox="1"/>
            <p:nvPr/>
          </p:nvSpPr>
          <p:spPr>
            <a:xfrm>
              <a:off x="2640" y="864"/>
              <a:ext cx="1440" cy="240"/>
            </a:xfrm>
            <a:prstGeom prst="rect">
              <a:avLst/>
            </a:prstGeom>
            <a:solidFill>
              <a:srgbClr val="FFCC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华文中宋" panose="02010600040101010101" pitchFamily="2" charset="-122"/>
                </a:rPr>
                <a:t>可行性研究</a:t>
              </a:r>
              <a:endParaRPr lang="zh-CN" altLang="en-US" sz="2000" dirty="0"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49" name="Text Box 13"/>
            <p:cNvSpPr txBox="1"/>
            <p:nvPr/>
          </p:nvSpPr>
          <p:spPr>
            <a:xfrm>
              <a:off x="2640" y="1104"/>
              <a:ext cx="1440" cy="240"/>
            </a:xfrm>
            <a:prstGeom prst="rect">
              <a:avLst/>
            </a:prstGeom>
            <a:solidFill>
              <a:srgbClr val="FFCC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华文中宋" panose="02010600040101010101" pitchFamily="2" charset="-122"/>
                </a:rPr>
                <a:t>审批</a:t>
              </a:r>
              <a:endParaRPr lang="zh-CN" altLang="en-US" sz="2000" dirty="0"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0" name="Text Box 14"/>
            <p:cNvSpPr txBox="1"/>
            <p:nvPr/>
          </p:nvSpPr>
          <p:spPr>
            <a:xfrm>
              <a:off x="2640" y="1344"/>
              <a:ext cx="1440" cy="240"/>
            </a:xfrm>
            <a:prstGeom prst="rect">
              <a:avLst/>
            </a:prstGeom>
            <a:solidFill>
              <a:srgbClr val="006699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详细调查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1" name="Text Box 15"/>
            <p:cNvSpPr txBox="1"/>
            <p:nvPr/>
          </p:nvSpPr>
          <p:spPr>
            <a:xfrm>
              <a:off x="2640" y="1584"/>
              <a:ext cx="1440" cy="240"/>
            </a:xfrm>
            <a:prstGeom prst="rect">
              <a:avLst/>
            </a:prstGeom>
            <a:solidFill>
              <a:srgbClr val="006699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业务逻辑设计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2" name="Text Box 16"/>
            <p:cNvSpPr txBox="1"/>
            <p:nvPr/>
          </p:nvSpPr>
          <p:spPr>
            <a:xfrm>
              <a:off x="2640" y="1824"/>
              <a:ext cx="1440" cy="240"/>
            </a:xfrm>
            <a:prstGeom prst="rect">
              <a:avLst/>
            </a:prstGeom>
            <a:solidFill>
              <a:srgbClr val="006699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开发方案选择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3" name="Text Box 17"/>
            <p:cNvSpPr txBox="1"/>
            <p:nvPr/>
          </p:nvSpPr>
          <p:spPr>
            <a:xfrm>
              <a:off x="2640" y="2064"/>
              <a:ext cx="1440" cy="240"/>
            </a:xfrm>
            <a:prstGeom prst="rect">
              <a:avLst/>
            </a:prstGeom>
            <a:solidFill>
              <a:srgbClr val="006699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审查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4" name="Text Box 18"/>
            <p:cNvSpPr txBox="1"/>
            <p:nvPr/>
          </p:nvSpPr>
          <p:spPr>
            <a:xfrm>
              <a:off x="2640" y="2304"/>
              <a:ext cx="1440" cy="240"/>
            </a:xfrm>
            <a:prstGeom prst="rect">
              <a:avLst/>
            </a:prstGeom>
            <a:solidFill>
              <a:srgbClr val="0070C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华文中宋" panose="02010600040101010101" pitchFamily="2" charset="-122"/>
                </a:rPr>
                <a:t>总体设计</a:t>
              </a:r>
              <a:endParaRPr lang="zh-CN" altLang="en-US" sz="2000" dirty="0"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5" name="Text Box 19"/>
            <p:cNvSpPr txBox="1"/>
            <p:nvPr/>
          </p:nvSpPr>
          <p:spPr>
            <a:xfrm>
              <a:off x="2640" y="2544"/>
              <a:ext cx="1440" cy="240"/>
            </a:xfrm>
            <a:prstGeom prst="rect">
              <a:avLst/>
            </a:prstGeom>
            <a:solidFill>
              <a:srgbClr val="0070C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华文中宋" panose="02010600040101010101" pitchFamily="2" charset="-122"/>
                </a:rPr>
                <a:t>详细设计</a:t>
              </a:r>
              <a:endParaRPr lang="zh-CN" altLang="en-US" sz="2000" dirty="0"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6" name="Text Box 20"/>
            <p:cNvSpPr txBox="1"/>
            <p:nvPr/>
          </p:nvSpPr>
          <p:spPr>
            <a:xfrm>
              <a:off x="2640" y="2784"/>
              <a:ext cx="1440" cy="240"/>
            </a:xfrm>
            <a:prstGeom prst="rect">
              <a:avLst/>
            </a:prstGeom>
            <a:solidFill>
              <a:srgbClr val="0070C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latin typeface="Arial" panose="020B0604020202020204" pitchFamily="34" charset="0"/>
                  <a:ea typeface="华文中宋" panose="02010600040101010101" pitchFamily="2" charset="-122"/>
                </a:rPr>
                <a:t>审查</a:t>
              </a:r>
              <a:endParaRPr lang="zh-CN" altLang="en-US" sz="2000" dirty="0"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7" name="Text Box 21"/>
            <p:cNvSpPr txBox="1"/>
            <p:nvPr/>
          </p:nvSpPr>
          <p:spPr>
            <a:xfrm>
              <a:off x="2640" y="3024"/>
              <a:ext cx="1440" cy="240"/>
            </a:xfrm>
            <a:prstGeom prst="rect">
              <a:avLst/>
            </a:prstGeom>
            <a:solidFill>
              <a:srgbClr val="5C5C8A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编程调试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8" name="Text Box 22"/>
            <p:cNvSpPr txBox="1"/>
            <p:nvPr/>
          </p:nvSpPr>
          <p:spPr>
            <a:xfrm>
              <a:off x="2640" y="3264"/>
              <a:ext cx="1440" cy="240"/>
            </a:xfrm>
            <a:prstGeom prst="rect">
              <a:avLst/>
            </a:prstGeom>
            <a:solidFill>
              <a:srgbClr val="5C5C8A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系统转换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9" name="Text Box 23"/>
            <p:cNvSpPr txBox="1"/>
            <p:nvPr/>
          </p:nvSpPr>
          <p:spPr>
            <a:xfrm>
              <a:off x="2640" y="3504"/>
              <a:ext cx="1440" cy="240"/>
            </a:xfrm>
            <a:prstGeom prst="rect">
              <a:avLst/>
            </a:prstGeom>
            <a:solidFill>
              <a:srgbClr val="5C5C8A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验收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60" name="Text Box 24"/>
            <p:cNvSpPr txBox="1"/>
            <p:nvPr/>
          </p:nvSpPr>
          <p:spPr>
            <a:xfrm>
              <a:off x="2640" y="3744"/>
              <a:ext cx="1440" cy="240"/>
            </a:xfrm>
            <a:prstGeom prst="rect">
              <a:avLst/>
            </a:prstGeom>
            <a:solidFill>
              <a:srgbClr val="4D6D78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系统维护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61" name="Text Box 25"/>
            <p:cNvSpPr txBox="1"/>
            <p:nvPr/>
          </p:nvSpPr>
          <p:spPr>
            <a:xfrm>
              <a:off x="2640" y="3984"/>
              <a:ext cx="1440" cy="240"/>
            </a:xfrm>
            <a:prstGeom prst="rect">
              <a:avLst/>
            </a:prstGeom>
            <a:solidFill>
              <a:srgbClr val="4D6D78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  <a:ea typeface="华文中宋" panose="02010600040101010101" pitchFamily="2" charset="-122"/>
                </a:rPr>
                <a:t>系统评价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62" name="AutoShape 26"/>
            <p:cNvSpPr/>
            <p:nvPr/>
          </p:nvSpPr>
          <p:spPr>
            <a:xfrm>
              <a:off x="4128" y="480"/>
              <a:ext cx="144" cy="768"/>
            </a:xfrm>
            <a:prstGeom prst="rightBracket">
              <a:avLst>
                <a:gd name="adj" fmla="val 44444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headEnd type="triangle" w="med" len="med"/>
              <a:tailEnd type="none" w="med" len="med"/>
            </a:ln>
          </p:spPr>
          <p:txBody>
            <a:bodyPr wrap="none"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/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63" name="AutoShape 27"/>
            <p:cNvSpPr/>
            <p:nvPr/>
          </p:nvSpPr>
          <p:spPr>
            <a:xfrm>
              <a:off x="4128" y="1392"/>
              <a:ext cx="144" cy="768"/>
            </a:xfrm>
            <a:prstGeom prst="rightBracket">
              <a:avLst>
                <a:gd name="adj" fmla="val 44444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headEnd type="triangle" w="med" len="med"/>
              <a:tailEnd type="none" w="med" len="med"/>
            </a:ln>
          </p:spPr>
          <p:txBody>
            <a:bodyPr wrap="none"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/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64" name="AutoShape 28"/>
            <p:cNvSpPr/>
            <p:nvPr/>
          </p:nvSpPr>
          <p:spPr>
            <a:xfrm>
              <a:off x="4128" y="2352"/>
              <a:ext cx="144" cy="576"/>
            </a:xfrm>
            <a:prstGeom prst="rightBracket">
              <a:avLst>
                <a:gd name="adj" fmla="val 33333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headEnd type="triangle" w="med" len="med"/>
              <a:tailEnd type="none" w="med" len="med"/>
            </a:ln>
          </p:spPr>
          <p:txBody>
            <a:bodyPr wrap="none"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/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65" name="AutoShape 29"/>
            <p:cNvSpPr/>
            <p:nvPr/>
          </p:nvSpPr>
          <p:spPr>
            <a:xfrm>
              <a:off x="4128" y="3120"/>
              <a:ext cx="144" cy="576"/>
            </a:xfrm>
            <a:prstGeom prst="rightBracket">
              <a:avLst>
                <a:gd name="adj" fmla="val 33333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headEnd type="triangle" w="med" len="med"/>
              <a:tailEnd type="none" w="med" len="med"/>
            </a:ln>
          </p:spPr>
          <p:txBody>
            <a:bodyPr wrap="none" anchor="ctr" anchorCtr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/>
              <a:endParaRPr lang="zh-CN" altLang="en-US" dirty="0">
                <a:latin typeface="Arial" panose="020B0604020202020204" pitchFamily="34" charset="0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2876403" y="4204493"/>
            <a:ext cx="15544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zh-CN" altLang="en-US" kern="100" dirty="0">
                <a:latin typeface="黑体" panose="02010609060101010101" pitchFamily="49" charset="-122"/>
                <a:ea typeface="黑体" panose="02010609060101010101" pitchFamily="49" charset="-122"/>
              </a:rPr>
              <a:t>开发工具列表</a:t>
            </a:r>
            <a:endParaRPr lang="zh-CN" altLang="en-US" kern="1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4" grpId="1"/>
      <p:bldP spid="7" grpId="0" bldLvl="0" animBg="1"/>
      <p:bldP spid="7" grpId="1"/>
      <p:bldP spid="10" grpId="0"/>
      <p:bldP spid="1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-矩形 11"/>
          <p:cNvSpPr/>
          <p:nvPr>
            <p:custDataLst>
              <p:tags r:id="rId1"/>
            </p:custDataLst>
          </p:nvPr>
        </p:nvSpPr>
        <p:spPr>
          <a:xfrm>
            <a:off x="0" y="2517908"/>
            <a:ext cx="12192000" cy="1822184"/>
          </a:xfrm>
          <a:prstGeom prst="rect">
            <a:avLst/>
          </a:prstGeom>
          <a:solidFill>
            <a:srgbClr val="4D6D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PA-椭圆 2"/>
          <p:cNvSpPr/>
          <p:nvPr>
            <p:custDataLst>
              <p:tags r:id="rId2"/>
            </p:custDataLst>
          </p:nvPr>
        </p:nvSpPr>
        <p:spPr>
          <a:xfrm>
            <a:off x="2111943" y="2230757"/>
            <a:ext cx="2480311" cy="2396491"/>
          </a:xfrm>
          <a:prstGeom prst="ellipse">
            <a:avLst/>
          </a:prstGeom>
          <a:solidFill>
            <a:srgbClr val="F2F2F2"/>
          </a:solidFill>
          <a:ln w="44450" cap="flat" cmpd="sng" algn="ctr">
            <a:solidFill>
              <a:srgbClr val="4C6D78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7" name="PA-组合 6"/>
          <p:cNvGrpSpPr/>
          <p:nvPr>
            <p:custDataLst>
              <p:tags r:id="rId3"/>
            </p:custDataLst>
          </p:nvPr>
        </p:nvGrpSpPr>
        <p:grpSpPr>
          <a:xfrm>
            <a:off x="2301044" y="2675535"/>
            <a:ext cx="2102109" cy="1385699"/>
            <a:chOff x="4546340" y="2594200"/>
            <a:chExt cx="2102109" cy="1385699"/>
          </a:xfrm>
        </p:grpSpPr>
        <p:sp>
          <p:nvSpPr>
            <p:cNvPr id="9" name="PA-文本框 8"/>
            <p:cNvSpPr txBox="1"/>
            <p:nvPr>
              <p:custDataLst>
                <p:tags r:id="rId4"/>
              </p:custDataLst>
            </p:nvPr>
          </p:nvSpPr>
          <p:spPr>
            <a:xfrm flipH="1">
              <a:off x="4980403" y="2594200"/>
              <a:ext cx="132279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rgbClr val="B8497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02</a:t>
              </a:r>
              <a:endParaRPr lang="en-US" altLang="zh-CN" sz="8000" b="1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" name="PA-文本框 9"/>
            <p:cNvSpPr txBox="1"/>
            <p:nvPr>
              <p:custDataLst>
                <p:tags r:id="rId5"/>
              </p:custDataLst>
            </p:nvPr>
          </p:nvSpPr>
          <p:spPr>
            <a:xfrm flipH="1">
              <a:off x="4546340" y="3579789"/>
              <a:ext cx="2102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B84970"/>
                  </a:solidFill>
                  <a:latin typeface="Arial" panose="020B0604020202020204" pitchFamily="34" charset="0"/>
                  <a:ea typeface="华文细黑" panose="02010600040101010101" pitchFamily="2" charset="-122"/>
                  <a:cs typeface="Arial" panose="020B0604020202020204" pitchFamily="34" charset="0"/>
                </a:rPr>
                <a:t>Part   two   </a:t>
              </a:r>
              <a:endParaRPr lang="en-US" altLang="zh-CN" sz="2000" dirty="0">
                <a:solidFill>
                  <a:srgbClr val="B84970"/>
                </a:solidFill>
                <a:latin typeface="Arial" panose="020B0604020202020204" pitchFamily="34" charset="0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1" name="PA-矩形 10"/>
          <p:cNvSpPr/>
          <p:nvPr>
            <p:custDataLst>
              <p:tags r:id="rId6"/>
            </p:custDataLst>
          </p:nvPr>
        </p:nvSpPr>
        <p:spPr>
          <a:xfrm>
            <a:off x="5074589" y="2919591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系统分析</a:t>
            </a:r>
            <a:endParaRPr lang="zh-CN" altLang="en-US" sz="5400" b="1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7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02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系统分析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10" name="图片 27" descr="校徽校名"/>
          <p:cNvPicPr>
            <a:picLocks noChangeAspect="1"/>
          </p:cNvPicPr>
          <p:nvPr/>
        </p:nvPicPr>
        <p:blipFill>
          <a:blip r:embed="rId2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1374775" y="2149475"/>
            <a:ext cx="1767205" cy="4603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tx1"/>
                </a:solidFill>
                <a:latin typeface="宋体" panose="02010600030101010101" pitchFamily="2" charset="-122"/>
              </a:rPr>
              <a:t>1)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入库管理</a:t>
            </a:r>
            <a:endParaRPr lang="zh-CN" altLang="en-US" sz="2400" b="1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74775" y="2824480"/>
            <a:ext cx="1768475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tx1"/>
                </a:solidFill>
                <a:latin typeface="宋体" panose="02010600030101010101" pitchFamily="2" charset="-122"/>
              </a:rPr>
              <a:t>2)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信息查改</a:t>
            </a:r>
            <a:endParaRPr lang="zh-CN" altLang="en-US" sz="2400" b="1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74775" y="3499485"/>
            <a:ext cx="1769110" cy="460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tx1"/>
                </a:solidFill>
                <a:latin typeface="宋体" panose="02010600030101010101" pitchFamily="2" charset="-122"/>
              </a:rPr>
              <a:t>3)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统计分析</a:t>
            </a:r>
            <a:endParaRPr lang="zh-CN" altLang="en-US" sz="2400" b="1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4775" y="4174490"/>
            <a:ext cx="1767205" cy="4603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宋体" panose="02010600030101010101" pitchFamily="2" charset="-122"/>
              </a:rPr>
              <a:t>4)</a:t>
            </a:r>
            <a:r>
              <a:rPr lang="zh-CN" altLang="en-US" sz="2400" b="1" dirty="0">
                <a:solidFill>
                  <a:schemeClr val="tx1"/>
                </a:solidFill>
                <a:ea typeface="宋体" panose="02010600030101010101" pitchFamily="2" charset="-122"/>
              </a:rPr>
              <a:t>剔旧功能</a:t>
            </a:r>
            <a:endParaRPr lang="zh-CN" altLang="en-US" sz="2400" b="1" dirty="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374775" y="4849495"/>
            <a:ext cx="1768475" cy="4603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tx1"/>
                </a:solidFill>
                <a:latin typeface="宋体" panose="02010600030101010101" pitchFamily="2" charset="-122"/>
              </a:rPr>
              <a:t>5)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基础数据</a:t>
            </a:r>
            <a:endParaRPr lang="zh-CN" altLang="en-US" sz="2400" b="1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56920" y="1332865"/>
            <a:ext cx="21304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</a:rPr>
              <a:t>功能需求分析</a:t>
            </a:r>
            <a:endParaRPr lang="zh-CN" altLang="en-US" sz="24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4505" y="832485"/>
            <a:ext cx="4754245" cy="591502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7155815" y="433705"/>
            <a:ext cx="1572260" cy="3987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业务流程图</a:t>
            </a: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bldLvl="0" animBg="1"/>
      <p:bldP spid="100" grpId="1" animBg="1"/>
      <p:bldP spid="3" grpId="0" bldLvl="0" animBg="1"/>
      <p:bldP spid="3" grpId="1" animBg="1"/>
      <p:bldP spid="6" grpId="0" bldLvl="0" animBg="1"/>
      <p:bldP spid="6" grpId="1" animBg="1"/>
      <p:bldP spid="8" grpId="0" bldLvl="0" animBg="1"/>
      <p:bldP spid="8" grpId="1" animBg="1"/>
      <p:bldP spid="12" grpId="0" bldLvl="0" animBg="1"/>
      <p:bldP spid="12" grpId="1" animBg="1"/>
      <p:bldP spid="16" grpId="0"/>
      <p:bldP spid="1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8361" y="1205736"/>
            <a:ext cx="2917053" cy="384129"/>
          </a:xfrm>
        </p:spPr>
        <p:txBody>
          <a:bodyPr>
            <a:no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可行性分析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34590" y="1945005"/>
            <a:ext cx="1709420" cy="46037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经济可行性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33320" y="3382645"/>
            <a:ext cx="1710055" cy="46037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技术可行性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32605" y="4612433"/>
            <a:ext cx="1452880" cy="3987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none" rtlCol="0" anchor="t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二维码</a:t>
            </a:r>
            <a:r>
              <a:rPr lang="zh-CN" altLang="en-US" sz="2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技术</a:t>
            </a:r>
            <a:endParaRPr lang="zh-CN" altLang="en-US" sz="20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66130" y="4154805"/>
            <a:ext cx="197739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  <a:tabLst>
                <a:tab pos="1164590" algn="l"/>
              </a:tabLst>
            </a:pPr>
            <a:r>
              <a:rPr lang="zh-CN" altLang="en-US" dirty="0">
                <a:sym typeface="+mn-ea"/>
              </a:rPr>
              <a:t>（</a:t>
            </a:r>
            <a:r>
              <a:rPr lang="en-US" altLang="zh-CN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）可靠、准确</a:t>
            </a:r>
            <a:endParaRPr lang="zh-CN" altLang="en-US" dirty="0"/>
          </a:p>
          <a:p>
            <a:pPr>
              <a:lnSpc>
                <a:spcPct val="150000"/>
              </a:lnSpc>
              <a:tabLst>
                <a:tab pos="1164590" algn="l"/>
              </a:tabLst>
            </a:pPr>
            <a:r>
              <a:rPr lang="zh-CN" altLang="en-US" dirty="0">
                <a:sym typeface="+mn-ea"/>
              </a:rPr>
              <a:t>（</a:t>
            </a:r>
            <a:r>
              <a:rPr lang="en-US" altLang="zh-CN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）输入速度快</a:t>
            </a:r>
            <a:endParaRPr lang="zh-CN" altLang="en-US" dirty="0"/>
          </a:p>
          <a:p>
            <a:pPr>
              <a:lnSpc>
                <a:spcPct val="150000"/>
              </a:lnSpc>
              <a:tabLst>
                <a:tab pos="1164590" algn="l"/>
              </a:tabLst>
            </a:pPr>
            <a:r>
              <a:rPr lang="zh-CN" altLang="en-US" dirty="0">
                <a:sym typeface="+mn-ea"/>
              </a:rPr>
              <a:t>（</a:t>
            </a:r>
            <a:r>
              <a:rPr lang="en-US" altLang="zh-CN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）经济便宜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4723765" y="1390650"/>
            <a:ext cx="1715770" cy="39878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开发的成本</a:t>
            </a:r>
            <a:endParaRPr lang="zh-CN" altLang="en-US" sz="2000" dirty="0"/>
          </a:p>
        </p:txBody>
      </p:sp>
      <p:sp>
        <p:nvSpPr>
          <p:cNvPr id="11" name="矩形 10"/>
          <p:cNvSpPr/>
          <p:nvPr/>
        </p:nvSpPr>
        <p:spPr>
          <a:xfrm>
            <a:off x="4723765" y="2561590"/>
            <a:ext cx="1718310" cy="39878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用户培训成本</a:t>
            </a:r>
            <a:endParaRPr lang="zh-CN" altLang="en-US" sz="2000" dirty="0"/>
          </a:p>
        </p:txBody>
      </p:sp>
      <p:sp>
        <p:nvSpPr>
          <p:cNvPr id="12" name="PA-文本框 44"/>
          <p:cNvSpPr txBox="1"/>
          <p:nvPr>
            <p:custDataLst>
              <p:tags r:id="rId1"/>
            </p:custDataLst>
          </p:nvPr>
        </p:nvSpPr>
        <p:spPr>
          <a:xfrm>
            <a:off x="-59690" y="402592"/>
            <a:ext cx="4297680" cy="583565"/>
          </a:xfrm>
          <a:prstGeom prst="rect">
            <a:avLst/>
          </a:prstGeom>
          <a:solidFill>
            <a:srgbClr val="4D6D78"/>
          </a:solidFill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02   </a:t>
            </a:r>
            <a:r>
              <a:rPr lang="en-US" altLang="zh-CN" sz="3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系统分析</a:t>
            </a:r>
            <a:endParaRPr lang="en-US" altLang="zh-CN" sz="3200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844375" y="3403633"/>
            <a:ext cx="1452880" cy="3987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 anchor="t">
            <a:spAutoFit/>
          </a:bodyPr>
          <a:lstStyle/>
          <a:p>
            <a:pPr>
              <a:tabLst>
                <a:tab pos="1164590" algn="l"/>
              </a:tabLst>
            </a:pPr>
            <a:r>
              <a:rPr lang="zh-CN" altLang="en-US" sz="2000" b="1" dirty="0">
                <a:solidFill>
                  <a:srgbClr val="A50021"/>
                </a:solidFill>
                <a:sym typeface="+mn-ea"/>
              </a:rPr>
              <a:t>数据库技术</a:t>
            </a:r>
            <a:endParaRPr lang="zh-CN" altLang="en-US" sz="2000" b="1" dirty="0">
              <a:solidFill>
                <a:srgbClr val="A50021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332493" y="3399823"/>
            <a:ext cx="1706880" cy="3987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 anchor="t">
            <a:spAutoFit/>
          </a:bodyPr>
          <a:lstStyle/>
          <a:p>
            <a:pPr>
              <a:tabLst>
                <a:tab pos="1164590" algn="l"/>
              </a:tabLst>
            </a:pPr>
            <a:r>
              <a:rPr lang="zh-CN" altLang="en-US" sz="2000" b="1" dirty="0">
                <a:solidFill>
                  <a:srgbClr val="A50021"/>
                </a:solidFill>
                <a:sym typeface="+mn-ea"/>
              </a:rPr>
              <a:t>自动识别技术</a:t>
            </a:r>
            <a:endParaRPr lang="zh-CN" altLang="en-US" sz="2000" b="1" dirty="0">
              <a:solidFill>
                <a:srgbClr val="A50021"/>
              </a:solidFill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484674" y="1984660"/>
            <a:ext cx="3230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计算机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硬盘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二维码扫描器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713500" y="1984660"/>
            <a:ext cx="1723549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硬件设备成本</a:t>
            </a:r>
            <a:endParaRPr lang="zh-CN" altLang="en-US" sz="2000" dirty="0"/>
          </a:p>
        </p:txBody>
      </p:sp>
      <p:sp>
        <p:nvSpPr>
          <p:cNvPr id="18" name="矩形 17"/>
          <p:cNvSpPr/>
          <p:nvPr/>
        </p:nvSpPr>
        <p:spPr>
          <a:xfrm>
            <a:off x="6494833" y="1391831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一次投入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494834" y="256142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无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099738" y="3403633"/>
            <a:ext cx="1684020" cy="3987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 anchor="t">
            <a:spAutoFit/>
          </a:bodyPr>
          <a:lstStyle/>
          <a:p>
            <a:pPr>
              <a:tabLst>
                <a:tab pos="1164590" algn="l"/>
              </a:tabLst>
            </a:pPr>
            <a:r>
              <a:rPr lang="en-US" altLang="zh-CN" sz="2000" b="1" dirty="0">
                <a:solidFill>
                  <a:srgbClr val="A50021"/>
                </a:solidFill>
                <a:sym typeface="+mn-ea"/>
              </a:rPr>
              <a:t>Web</a:t>
            </a:r>
            <a:r>
              <a:rPr lang="zh-CN" altLang="en-US" sz="2000" b="1" dirty="0">
                <a:solidFill>
                  <a:srgbClr val="A50021"/>
                </a:solidFill>
                <a:sym typeface="+mn-ea"/>
              </a:rPr>
              <a:t>开发技术</a:t>
            </a:r>
            <a:endParaRPr lang="zh-CN" altLang="en-US" sz="2000" b="1" dirty="0">
              <a:solidFill>
                <a:srgbClr val="A50021"/>
              </a:solidFill>
              <a:sym typeface="+mn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705725" y="4154805"/>
            <a:ext cx="1936115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tabLst>
                <a:tab pos="1164590" algn="l"/>
              </a:tabLst>
            </a:pPr>
            <a:r>
              <a:rPr lang="zh-CN" altLang="en-US" dirty="0">
                <a:sym typeface="+mn-ea"/>
              </a:rPr>
              <a:t>（</a:t>
            </a:r>
            <a:r>
              <a:rPr lang="en-US" altLang="zh-CN" dirty="0">
                <a:sym typeface="+mn-ea"/>
              </a:rPr>
              <a:t>4</a:t>
            </a:r>
            <a:r>
              <a:rPr lang="zh-CN" altLang="en-US" dirty="0">
                <a:sym typeface="+mn-ea"/>
              </a:rPr>
              <a:t>）灵活、实用</a:t>
            </a:r>
            <a:endParaRPr lang="zh-CN" altLang="en-US" dirty="0"/>
          </a:p>
          <a:p>
            <a:pPr>
              <a:lnSpc>
                <a:spcPct val="150000"/>
              </a:lnSpc>
              <a:tabLst>
                <a:tab pos="1164590" algn="l"/>
              </a:tabLst>
            </a:pPr>
            <a:r>
              <a:rPr lang="zh-CN" altLang="en-US" dirty="0">
                <a:sym typeface="+mn-ea"/>
              </a:rPr>
              <a:t>（</a:t>
            </a:r>
            <a:r>
              <a:rPr lang="en-US" altLang="zh-CN" dirty="0">
                <a:sym typeface="+mn-ea"/>
              </a:rPr>
              <a:t>5</a:t>
            </a:r>
            <a:r>
              <a:rPr lang="zh-CN" altLang="en-US" dirty="0">
                <a:sym typeface="+mn-ea"/>
              </a:rPr>
              <a:t>）设备简单</a:t>
            </a:r>
            <a:endParaRPr lang="zh-CN" altLang="en-US" dirty="0"/>
          </a:p>
          <a:p>
            <a:pPr>
              <a:lnSpc>
                <a:spcPct val="150000"/>
              </a:lnSpc>
              <a:tabLst>
                <a:tab pos="1164590" algn="l"/>
              </a:tabLst>
            </a:pPr>
            <a:r>
              <a:rPr lang="zh-CN" altLang="en-US" dirty="0">
                <a:sym typeface="+mn-ea"/>
              </a:rPr>
              <a:t>（</a:t>
            </a:r>
            <a:r>
              <a:rPr lang="en-US" altLang="zh-CN" dirty="0">
                <a:sym typeface="+mn-ea"/>
              </a:rPr>
              <a:t>6</a:t>
            </a:r>
            <a:r>
              <a:rPr lang="zh-CN" altLang="en-US" dirty="0">
                <a:sym typeface="+mn-ea"/>
              </a:rPr>
              <a:t>）易于制作</a:t>
            </a:r>
            <a:endParaRPr lang="zh-CN" altLang="en-US" dirty="0"/>
          </a:p>
        </p:txBody>
      </p:sp>
      <p:cxnSp>
        <p:nvCxnSpPr>
          <p:cNvPr id="6" name="肘形连接符 5"/>
          <p:cNvCxnSpPr>
            <a:stCxn id="4" idx="3"/>
            <a:endCxn id="10" idx="1"/>
          </p:cNvCxnSpPr>
          <p:nvPr/>
        </p:nvCxnSpPr>
        <p:spPr>
          <a:xfrm flipV="1">
            <a:off x="4144010" y="1590040"/>
            <a:ext cx="579755" cy="585470"/>
          </a:xfrm>
          <a:prstGeom prst="bentConnector3">
            <a:avLst>
              <a:gd name="adj1" fmla="val 50055"/>
            </a:avLst>
          </a:prstGeom>
          <a:ln w="19050">
            <a:headEnd type="none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肘形连接符 13"/>
          <p:cNvCxnSpPr>
            <a:stCxn id="4" idx="3"/>
            <a:endCxn id="11" idx="1"/>
          </p:cNvCxnSpPr>
          <p:nvPr/>
        </p:nvCxnSpPr>
        <p:spPr>
          <a:xfrm>
            <a:off x="4144010" y="2175510"/>
            <a:ext cx="579755" cy="585470"/>
          </a:xfrm>
          <a:prstGeom prst="bentConnector3">
            <a:avLst>
              <a:gd name="adj1" fmla="val 50055"/>
            </a:avLst>
          </a:prstGeom>
          <a:ln w="19050">
            <a:headEnd type="none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4" idx="3"/>
            <a:endCxn id="17" idx="1"/>
          </p:cNvCxnSpPr>
          <p:nvPr/>
        </p:nvCxnSpPr>
        <p:spPr>
          <a:xfrm>
            <a:off x="4144010" y="2175510"/>
            <a:ext cx="569595" cy="8890"/>
          </a:xfrm>
          <a:prstGeom prst="straightConnector1">
            <a:avLst/>
          </a:prstGeom>
          <a:ln w="19050">
            <a:headEnd type="none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320" y="4154805"/>
            <a:ext cx="1699260" cy="169926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6" grpId="0"/>
      <p:bldP spid="17" grpId="0" animBg="1"/>
      <p:bldP spid="18" grpId="0"/>
      <p:bldP spid="19" grpId="0"/>
      <p:bldP spid="4" grpId="1" animBg="1"/>
      <p:bldP spid="10" grpId="1" animBg="1"/>
      <p:bldP spid="11" grpId="1" animBg="1"/>
      <p:bldP spid="16" grpId="1"/>
      <p:bldP spid="17" grpId="1" animBg="1"/>
      <p:bldP spid="18" grpId="1"/>
      <p:bldP spid="19" grpId="1"/>
      <p:bldP spid="5" grpId="0" animBg="1"/>
      <p:bldP spid="7" grpId="0" animBg="1"/>
      <p:bldP spid="8" grpId="0"/>
      <p:bldP spid="13" grpId="0" animBg="1"/>
      <p:bldP spid="15" grpId="0" animBg="1"/>
      <p:bldP spid="20" grpId="0" animBg="1"/>
      <p:bldP spid="21" grpId="0"/>
      <p:bldP spid="5" grpId="1" animBg="1"/>
      <p:bldP spid="7" grpId="1" animBg="1"/>
      <p:bldP spid="8" grpId="1"/>
      <p:bldP spid="13" grpId="1" animBg="1"/>
      <p:bldP spid="15" grpId="1" animBg="1"/>
      <p:bldP spid="20" grpId="1" animBg="1"/>
      <p:bldP spid="21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-矩形 11"/>
          <p:cNvSpPr/>
          <p:nvPr>
            <p:custDataLst>
              <p:tags r:id="rId1"/>
            </p:custDataLst>
          </p:nvPr>
        </p:nvSpPr>
        <p:spPr>
          <a:xfrm>
            <a:off x="0" y="2517908"/>
            <a:ext cx="12192000" cy="1822184"/>
          </a:xfrm>
          <a:prstGeom prst="rect">
            <a:avLst/>
          </a:prstGeom>
          <a:solidFill>
            <a:srgbClr val="4D6D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PA-椭圆 2"/>
          <p:cNvSpPr/>
          <p:nvPr>
            <p:custDataLst>
              <p:tags r:id="rId2"/>
            </p:custDataLst>
          </p:nvPr>
        </p:nvSpPr>
        <p:spPr>
          <a:xfrm>
            <a:off x="1748873" y="2230757"/>
            <a:ext cx="2480311" cy="2396491"/>
          </a:xfrm>
          <a:prstGeom prst="ellipse">
            <a:avLst/>
          </a:prstGeom>
          <a:solidFill>
            <a:srgbClr val="F2F2F2"/>
          </a:solidFill>
          <a:ln w="44450" cap="flat" cmpd="sng" algn="ctr">
            <a:solidFill>
              <a:srgbClr val="4C6D78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7" name="PA-组合 6"/>
          <p:cNvGrpSpPr/>
          <p:nvPr>
            <p:custDataLst>
              <p:tags r:id="rId3"/>
            </p:custDataLst>
          </p:nvPr>
        </p:nvGrpSpPr>
        <p:grpSpPr>
          <a:xfrm>
            <a:off x="1964869" y="2675535"/>
            <a:ext cx="2102109" cy="1385699"/>
            <a:chOff x="4546340" y="2594200"/>
            <a:chExt cx="2102109" cy="1385699"/>
          </a:xfrm>
        </p:grpSpPr>
        <p:sp>
          <p:nvSpPr>
            <p:cNvPr id="9" name="PA-文本框 8"/>
            <p:cNvSpPr txBox="1"/>
            <p:nvPr>
              <p:custDataLst>
                <p:tags r:id="rId4"/>
              </p:custDataLst>
            </p:nvPr>
          </p:nvSpPr>
          <p:spPr>
            <a:xfrm flipH="1">
              <a:off x="4980403" y="2594200"/>
              <a:ext cx="132279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0" b="1" dirty="0">
                  <a:solidFill>
                    <a:srgbClr val="B8497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03</a:t>
              </a:r>
              <a:endParaRPr lang="en-US" altLang="zh-CN" sz="8000" b="1" dirty="0">
                <a:solidFill>
                  <a:srgbClr val="B8497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0" name="PA-文本框 9"/>
            <p:cNvSpPr txBox="1"/>
            <p:nvPr>
              <p:custDataLst>
                <p:tags r:id="rId5"/>
              </p:custDataLst>
            </p:nvPr>
          </p:nvSpPr>
          <p:spPr>
            <a:xfrm flipH="1">
              <a:off x="4546340" y="3579789"/>
              <a:ext cx="2102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B84970"/>
                  </a:solidFill>
                  <a:latin typeface="Arial" panose="020B0604020202020204" pitchFamily="34" charset="0"/>
                  <a:ea typeface="华文细黑" panose="02010600040101010101" pitchFamily="2" charset="-122"/>
                  <a:cs typeface="Arial" panose="020B0604020202020204" pitchFamily="34" charset="0"/>
                </a:rPr>
                <a:t>Part   three   </a:t>
              </a:r>
              <a:endParaRPr lang="en-US" altLang="zh-CN" sz="2000" dirty="0">
                <a:solidFill>
                  <a:srgbClr val="B84970"/>
                </a:solidFill>
                <a:latin typeface="Arial" panose="020B0604020202020204" pitchFamily="34" charset="0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11" name="PA-矩形 10"/>
          <p:cNvSpPr/>
          <p:nvPr>
            <p:custDataLst>
              <p:tags r:id="rId6"/>
            </p:custDataLst>
          </p:nvPr>
        </p:nvSpPr>
        <p:spPr>
          <a:xfrm>
            <a:off x="4308111" y="2865803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系统设计</a:t>
            </a:r>
            <a:endParaRPr lang="zh-CN" altLang="en-US" sz="5400" b="1" dirty="0">
              <a:solidFill>
                <a:srgbClr val="F2F2F2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" name="图片 27" descr="校徽校名"/>
          <p:cNvPicPr>
            <a:picLocks noChangeAspect="1"/>
          </p:cNvPicPr>
          <p:nvPr/>
        </p:nvPicPr>
        <p:blipFill>
          <a:blip r:embed="rId7"/>
          <a:srcRect l="-64678" t="35513" r="69640" b="34026"/>
          <a:stretch>
            <a:fillRect/>
          </a:stretch>
        </p:blipFill>
        <p:spPr>
          <a:xfrm>
            <a:off x="6435728" y="229237"/>
            <a:ext cx="5296535" cy="126365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ags/tag1.xml><?xml version="1.0" encoding="utf-8"?>
<p:tagLst xmlns:p="http://schemas.openxmlformats.org/presentationml/2006/main">
  <p:tag name="PA" val="v5.2.4"/>
</p:tagLst>
</file>

<file path=ppt/tags/tag10.xml><?xml version="1.0" encoding="utf-8"?>
<p:tagLst xmlns:p="http://schemas.openxmlformats.org/presentationml/2006/main">
  <p:tag name="PA" val="v5.2.4"/>
</p:tagLst>
</file>

<file path=ppt/tags/tag11.xml><?xml version="1.0" encoding="utf-8"?>
<p:tagLst xmlns:p="http://schemas.openxmlformats.org/presentationml/2006/main">
  <p:tag name="PA" val="v5.2.4"/>
</p:tagLst>
</file>

<file path=ppt/tags/tag12.xml><?xml version="1.0" encoding="utf-8"?>
<p:tagLst xmlns:p="http://schemas.openxmlformats.org/presentationml/2006/main">
  <p:tag name="PA" val="v5.2.4"/>
</p:tagLst>
</file>

<file path=ppt/tags/tag13.xml><?xml version="1.0" encoding="utf-8"?>
<p:tagLst xmlns:p="http://schemas.openxmlformats.org/presentationml/2006/main">
  <p:tag name="PA" val="v5.2.4"/>
</p:tagLst>
</file>

<file path=ppt/tags/tag14.xml><?xml version="1.0" encoding="utf-8"?>
<p:tagLst xmlns:p="http://schemas.openxmlformats.org/presentationml/2006/main">
  <p:tag name="PA" val="v5.2.4"/>
</p:tagLst>
</file>

<file path=ppt/tags/tag15.xml><?xml version="1.0" encoding="utf-8"?>
<p:tagLst xmlns:p="http://schemas.openxmlformats.org/presentationml/2006/main">
  <p:tag name="PA" val="v5.2.4"/>
</p:tagLst>
</file>

<file path=ppt/tags/tag16.xml><?xml version="1.0" encoding="utf-8"?>
<p:tagLst xmlns:p="http://schemas.openxmlformats.org/presentationml/2006/main">
  <p:tag name="PA" val="v5.2.4"/>
</p:tagLst>
</file>

<file path=ppt/tags/tag17.xml><?xml version="1.0" encoding="utf-8"?>
<p:tagLst xmlns:p="http://schemas.openxmlformats.org/presentationml/2006/main">
  <p:tag name="PA" val="v5.2.4"/>
</p:tagLst>
</file>

<file path=ppt/tags/tag18.xml><?xml version="1.0" encoding="utf-8"?>
<p:tagLst xmlns:p="http://schemas.openxmlformats.org/presentationml/2006/main">
  <p:tag name="PA" val="v5.2.4"/>
</p:tagLst>
</file>

<file path=ppt/tags/tag19.xml><?xml version="1.0" encoding="utf-8"?>
<p:tagLst xmlns:p="http://schemas.openxmlformats.org/presentationml/2006/main">
  <p:tag name="PA" val="v5.2.4"/>
</p:tagLst>
</file>

<file path=ppt/tags/tag2.xml><?xml version="1.0" encoding="utf-8"?>
<p:tagLst xmlns:p="http://schemas.openxmlformats.org/presentationml/2006/main">
  <p:tag name="PA" val="v5.2.4"/>
</p:tagLst>
</file>

<file path=ppt/tags/tag20.xml><?xml version="1.0" encoding="utf-8"?>
<p:tagLst xmlns:p="http://schemas.openxmlformats.org/presentationml/2006/main">
  <p:tag name="PA" val="v5.2.4"/>
</p:tagLst>
</file>

<file path=ppt/tags/tag21.xml><?xml version="1.0" encoding="utf-8"?>
<p:tagLst xmlns:p="http://schemas.openxmlformats.org/presentationml/2006/main">
  <p:tag name="PA" val="v5.2.4"/>
</p:tagLst>
</file>

<file path=ppt/tags/tag22.xml><?xml version="1.0" encoding="utf-8"?>
<p:tagLst xmlns:p="http://schemas.openxmlformats.org/presentationml/2006/main">
  <p:tag name="PA" val="v5.2.4"/>
</p:tagLst>
</file>

<file path=ppt/tags/tag23.xml><?xml version="1.0" encoding="utf-8"?>
<p:tagLst xmlns:p="http://schemas.openxmlformats.org/presentationml/2006/main">
  <p:tag name="PA" val="v5.2.4"/>
</p:tagLst>
</file>

<file path=ppt/tags/tag24.xml><?xml version="1.0" encoding="utf-8"?>
<p:tagLst xmlns:p="http://schemas.openxmlformats.org/presentationml/2006/main">
  <p:tag name="PA" val="v5.2.4"/>
</p:tagLst>
</file>

<file path=ppt/tags/tag25.xml><?xml version="1.0" encoding="utf-8"?>
<p:tagLst xmlns:p="http://schemas.openxmlformats.org/presentationml/2006/main">
  <p:tag name="PA" val="v5.2.4"/>
</p:tagLst>
</file>

<file path=ppt/tags/tag26.xml><?xml version="1.0" encoding="utf-8"?>
<p:tagLst xmlns:p="http://schemas.openxmlformats.org/presentationml/2006/main">
  <p:tag name="PA" val="v5.2.4"/>
</p:tagLst>
</file>

<file path=ppt/tags/tag27.xml><?xml version="1.0" encoding="utf-8"?>
<p:tagLst xmlns:p="http://schemas.openxmlformats.org/presentationml/2006/main">
  <p:tag name="PA" val="v5.2.4"/>
</p:tagLst>
</file>

<file path=ppt/tags/tag28.xml><?xml version="1.0" encoding="utf-8"?>
<p:tagLst xmlns:p="http://schemas.openxmlformats.org/presentationml/2006/main">
  <p:tag name="PA" val="v5.2.4"/>
</p:tagLst>
</file>

<file path=ppt/tags/tag29.xml><?xml version="1.0" encoding="utf-8"?>
<p:tagLst xmlns:p="http://schemas.openxmlformats.org/presentationml/2006/main">
  <p:tag name="PA" val="v5.2.4"/>
</p:tagLst>
</file>

<file path=ppt/tags/tag3.xml><?xml version="1.0" encoding="utf-8"?>
<p:tagLst xmlns:p="http://schemas.openxmlformats.org/presentationml/2006/main">
  <p:tag name="PA" val="v5.2.4"/>
</p:tagLst>
</file>

<file path=ppt/tags/tag30.xml><?xml version="1.0" encoding="utf-8"?>
<p:tagLst xmlns:p="http://schemas.openxmlformats.org/presentationml/2006/main">
  <p:tag name="PA" val="v5.2.4"/>
</p:tagLst>
</file>

<file path=ppt/tags/tag31.xml><?xml version="1.0" encoding="utf-8"?>
<p:tagLst xmlns:p="http://schemas.openxmlformats.org/presentationml/2006/main">
  <p:tag name="PA" val="v5.2.4"/>
</p:tagLst>
</file>

<file path=ppt/tags/tag32.xml><?xml version="1.0" encoding="utf-8"?>
<p:tagLst xmlns:p="http://schemas.openxmlformats.org/presentationml/2006/main">
  <p:tag name="PA" val="v5.2.4"/>
</p:tagLst>
</file>

<file path=ppt/tags/tag33.xml><?xml version="1.0" encoding="utf-8"?>
<p:tagLst xmlns:p="http://schemas.openxmlformats.org/presentationml/2006/main">
  <p:tag name="PA" val="v5.2.4"/>
</p:tagLst>
</file>

<file path=ppt/tags/tag34.xml><?xml version="1.0" encoding="utf-8"?>
<p:tagLst xmlns:p="http://schemas.openxmlformats.org/presentationml/2006/main">
  <p:tag name="PA" val="v5.2.4"/>
</p:tagLst>
</file>

<file path=ppt/tags/tag35.xml><?xml version="1.0" encoding="utf-8"?>
<p:tagLst xmlns:p="http://schemas.openxmlformats.org/presentationml/2006/main">
  <p:tag name="PA" val="v5.2.4"/>
</p:tagLst>
</file>

<file path=ppt/tags/tag36.xml><?xml version="1.0" encoding="utf-8"?>
<p:tagLst xmlns:p="http://schemas.openxmlformats.org/presentationml/2006/main">
  <p:tag name="PA" val="v5.2.4"/>
</p:tagLst>
</file>

<file path=ppt/tags/tag37.xml><?xml version="1.0" encoding="utf-8"?>
<p:tagLst xmlns:p="http://schemas.openxmlformats.org/presentationml/2006/main">
  <p:tag name="PA" val="v5.2.4"/>
</p:tagLst>
</file>

<file path=ppt/tags/tag38.xml><?xml version="1.0" encoding="utf-8"?>
<p:tagLst xmlns:p="http://schemas.openxmlformats.org/presentationml/2006/main">
  <p:tag name="PA" val="v5.2.4"/>
</p:tagLst>
</file>

<file path=ppt/tags/tag39.xml><?xml version="1.0" encoding="utf-8"?>
<p:tagLst xmlns:p="http://schemas.openxmlformats.org/presentationml/2006/main">
  <p:tag name="PA" val="v5.2.4"/>
</p:tagLst>
</file>

<file path=ppt/tags/tag4.xml><?xml version="1.0" encoding="utf-8"?>
<p:tagLst xmlns:p="http://schemas.openxmlformats.org/presentationml/2006/main">
  <p:tag name="PA" val="v5.2.4"/>
</p:tagLst>
</file>

<file path=ppt/tags/tag40.xml><?xml version="1.0" encoding="utf-8"?>
<p:tagLst xmlns:p="http://schemas.openxmlformats.org/presentationml/2006/main">
  <p:tag name="PA" val="v5.2.4"/>
</p:tagLst>
</file>

<file path=ppt/tags/tag41.xml><?xml version="1.0" encoding="utf-8"?>
<p:tagLst xmlns:p="http://schemas.openxmlformats.org/presentationml/2006/main">
  <p:tag name="PA" val="v5.2.4"/>
</p:tagLst>
</file>

<file path=ppt/tags/tag42.xml><?xml version="1.0" encoding="utf-8"?>
<p:tagLst xmlns:p="http://schemas.openxmlformats.org/presentationml/2006/main">
  <p:tag name="PA" val="v5.2.4"/>
</p:tagLst>
</file>

<file path=ppt/tags/tag43.xml><?xml version="1.0" encoding="utf-8"?>
<p:tagLst xmlns:p="http://schemas.openxmlformats.org/presentationml/2006/main">
  <p:tag name="PA" val="v5.2.4"/>
</p:tagLst>
</file>

<file path=ppt/tags/tag44.xml><?xml version="1.0" encoding="utf-8"?>
<p:tagLst xmlns:p="http://schemas.openxmlformats.org/presentationml/2006/main">
  <p:tag name="PA" val="v5.2.4"/>
</p:tagLst>
</file>

<file path=ppt/tags/tag45.xml><?xml version="1.0" encoding="utf-8"?>
<p:tagLst xmlns:p="http://schemas.openxmlformats.org/presentationml/2006/main">
  <p:tag name="PA" val="v5.2.4"/>
</p:tagLst>
</file>

<file path=ppt/tags/tag46.xml><?xml version="1.0" encoding="utf-8"?>
<p:tagLst xmlns:p="http://schemas.openxmlformats.org/presentationml/2006/main">
  <p:tag name="PA" val="v5.2.4"/>
</p:tagLst>
</file>

<file path=ppt/tags/tag47.xml><?xml version="1.0" encoding="utf-8"?>
<p:tagLst xmlns:p="http://schemas.openxmlformats.org/presentationml/2006/main">
  <p:tag name="PA" val="v5.2.4"/>
</p:tagLst>
</file>

<file path=ppt/tags/tag48.xml><?xml version="1.0" encoding="utf-8"?>
<p:tagLst xmlns:p="http://schemas.openxmlformats.org/presentationml/2006/main">
  <p:tag name="PA" val="v5.2.4"/>
</p:tagLst>
</file>

<file path=ppt/tags/tag49.xml><?xml version="1.0" encoding="utf-8"?>
<p:tagLst xmlns:p="http://schemas.openxmlformats.org/presentationml/2006/main">
  <p:tag name="PA" val="v5.2.4"/>
</p:tagLst>
</file>

<file path=ppt/tags/tag5.xml><?xml version="1.0" encoding="utf-8"?>
<p:tagLst xmlns:p="http://schemas.openxmlformats.org/presentationml/2006/main">
  <p:tag name="PA" val="v5.2.4"/>
</p:tagLst>
</file>

<file path=ppt/tags/tag50.xml><?xml version="1.0" encoding="utf-8"?>
<p:tagLst xmlns:p="http://schemas.openxmlformats.org/presentationml/2006/main">
  <p:tag name="PA" val="v5.2.4"/>
</p:tagLst>
</file>

<file path=ppt/tags/tag51.xml><?xml version="1.0" encoding="utf-8"?>
<p:tagLst xmlns:p="http://schemas.openxmlformats.org/presentationml/2006/main">
  <p:tag name="PA" val="v5.2.4"/>
</p:tagLst>
</file>

<file path=ppt/tags/tag52.xml><?xml version="1.0" encoding="utf-8"?>
<p:tagLst xmlns:p="http://schemas.openxmlformats.org/presentationml/2006/main">
  <p:tag name="PA" val="v5.2.4"/>
</p:tagLst>
</file>

<file path=ppt/tags/tag53.xml><?xml version="1.0" encoding="utf-8"?>
<p:tagLst xmlns:p="http://schemas.openxmlformats.org/presentationml/2006/main">
  <p:tag name="PA" val="v5.2.4"/>
</p:tagLst>
</file>

<file path=ppt/tags/tag54.xml><?xml version="1.0" encoding="utf-8"?>
<p:tagLst xmlns:p="http://schemas.openxmlformats.org/presentationml/2006/main">
  <p:tag name="PA" val="v5.2.4"/>
</p:tagLst>
</file>

<file path=ppt/tags/tag55.xml><?xml version="1.0" encoding="utf-8"?>
<p:tagLst xmlns:p="http://schemas.openxmlformats.org/presentationml/2006/main">
  <p:tag name="PA" val="v5.2.4"/>
</p:tagLst>
</file>

<file path=ppt/tags/tag56.xml><?xml version="1.0" encoding="utf-8"?>
<p:tagLst xmlns:p="http://schemas.openxmlformats.org/presentationml/2006/main">
  <p:tag name="PA" val="v5.2.4"/>
</p:tagLst>
</file>

<file path=ppt/tags/tag57.xml><?xml version="1.0" encoding="utf-8"?>
<p:tagLst xmlns:p="http://schemas.openxmlformats.org/presentationml/2006/main">
  <p:tag name="PA" val="v5.2.4"/>
</p:tagLst>
</file>

<file path=ppt/tags/tag58.xml><?xml version="1.0" encoding="utf-8"?>
<p:tagLst xmlns:p="http://schemas.openxmlformats.org/presentationml/2006/main">
  <p:tag name="PA" val="v5.2.4"/>
</p:tagLst>
</file>

<file path=ppt/tags/tag59.xml><?xml version="1.0" encoding="utf-8"?>
<p:tagLst xmlns:p="http://schemas.openxmlformats.org/presentationml/2006/main">
  <p:tag name="PA" val="v5.2.4"/>
</p:tagLst>
</file>

<file path=ppt/tags/tag6.xml><?xml version="1.0" encoding="utf-8"?>
<p:tagLst xmlns:p="http://schemas.openxmlformats.org/presentationml/2006/main">
  <p:tag name="PA" val="v5.2.4"/>
</p:tagLst>
</file>

<file path=ppt/tags/tag60.xml><?xml version="1.0" encoding="utf-8"?>
<p:tagLst xmlns:p="http://schemas.openxmlformats.org/presentationml/2006/main">
  <p:tag name="PA" val="v5.2.4"/>
</p:tagLst>
</file>

<file path=ppt/tags/tag61.xml><?xml version="1.0" encoding="utf-8"?>
<p:tagLst xmlns:p="http://schemas.openxmlformats.org/presentationml/2006/main">
  <p:tag name="PA" val="v5.2.4"/>
</p:tagLst>
</file>

<file path=ppt/tags/tag62.xml><?xml version="1.0" encoding="utf-8"?>
<p:tagLst xmlns:p="http://schemas.openxmlformats.org/presentationml/2006/main">
  <p:tag name="PA" val="v5.2.4"/>
</p:tagLst>
</file>

<file path=ppt/tags/tag63.xml><?xml version="1.0" encoding="utf-8"?>
<p:tagLst xmlns:p="http://schemas.openxmlformats.org/presentationml/2006/main">
  <p:tag name="PA" val="v5.2.4"/>
</p:tagLst>
</file>

<file path=ppt/tags/tag64.xml><?xml version="1.0" encoding="utf-8"?>
<p:tagLst xmlns:p="http://schemas.openxmlformats.org/presentationml/2006/main">
  <p:tag name="PA" val="v5.2.4"/>
</p:tagLst>
</file>

<file path=ppt/tags/tag65.xml><?xml version="1.0" encoding="utf-8"?>
<p:tagLst xmlns:p="http://schemas.openxmlformats.org/presentationml/2006/main">
  <p:tag name="PA" val="v5.2.4"/>
</p:tagLst>
</file>

<file path=ppt/tags/tag66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67.xml><?xml version="1.0" encoding="utf-8"?>
<p:tagLst xmlns:p="http://schemas.openxmlformats.org/presentationml/2006/main">
  <p:tag name="PA" val="v5.2.4"/>
</p:tagLst>
</file>

<file path=ppt/tags/tag68.xml><?xml version="1.0" encoding="utf-8"?>
<p:tagLst xmlns:p="http://schemas.openxmlformats.org/presentationml/2006/main">
  <p:tag name="PA" val="v5.2.4"/>
</p:tagLst>
</file>

<file path=ppt/tags/tag69.xml><?xml version="1.0" encoding="utf-8"?>
<p:tagLst xmlns:p="http://schemas.openxmlformats.org/presentationml/2006/main">
  <p:tag name="PA" val="v5.2.4"/>
</p:tagLst>
</file>

<file path=ppt/tags/tag7.xml><?xml version="1.0" encoding="utf-8"?>
<p:tagLst xmlns:p="http://schemas.openxmlformats.org/presentationml/2006/main">
  <p:tag name="PA" val="v5.2.4"/>
</p:tagLst>
</file>

<file path=ppt/tags/tag70.xml><?xml version="1.0" encoding="utf-8"?>
<p:tagLst xmlns:p="http://schemas.openxmlformats.org/presentationml/2006/main">
  <p:tag name="PA" val="v5.2.4"/>
</p:tagLst>
</file>

<file path=ppt/tags/tag71.xml><?xml version="1.0" encoding="utf-8"?>
<p:tagLst xmlns:p="http://schemas.openxmlformats.org/presentationml/2006/main">
  <p:tag name="PA" val="v5.2.4"/>
</p:tagLst>
</file>

<file path=ppt/tags/tag72.xml><?xml version="1.0" encoding="utf-8"?>
<p:tagLst xmlns:p="http://schemas.openxmlformats.org/presentationml/2006/main">
  <p:tag name="PA" val="v5.2.4"/>
</p:tagLst>
</file>

<file path=ppt/tags/tag73.xml><?xml version="1.0" encoding="utf-8"?>
<p:tagLst xmlns:p="http://schemas.openxmlformats.org/presentationml/2006/main">
  <p:tag name="PA" val="v5.2.4"/>
</p:tagLst>
</file>

<file path=ppt/tags/tag74.xml><?xml version="1.0" encoding="utf-8"?>
<p:tagLst xmlns:p="http://schemas.openxmlformats.org/presentationml/2006/main">
  <p:tag name="PA" val="v5.2.4"/>
</p:tagLst>
</file>

<file path=ppt/tags/tag75.xml><?xml version="1.0" encoding="utf-8"?>
<p:tagLst xmlns:p="http://schemas.openxmlformats.org/presentationml/2006/main">
  <p:tag name="PA" val="v5.2.4"/>
</p:tagLst>
</file>

<file path=ppt/tags/tag76.xml><?xml version="1.0" encoding="utf-8"?>
<p:tagLst xmlns:p="http://schemas.openxmlformats.org/presentationml/2006/main">
  <p:tag name="PA" val="v5.2.4"/>
</p:tagLst>
</file>

<file path=ppt/tags/tag77.xml><?xml version="1.0" encoding="utf-8"?>
<p:tagLst xmlns:p="http://schemas.openxmlformats.org/presentationml/2006/main">
  <p:tag name="PA" val="v5.2.4"/>
</p:tagLst>
</file>

<file path=ppt/tags/tag78.xml><?xml version="1.0" encoding="utf-8"?>
<p:tagLst xmlns:p="http://schemas.openxmlformats.org/presentationml/2006/main">
  <p:tag name="PA" val="v5.2.4"/>
</p:tagLst>
</file>

<file path=ppt/tags/tag79.xml><?xml version="1.0" encoding="utf-8"?>
<p:tagLst xmlns:p="http://schemas.openxmlformats.org/presentationml/2006/main">
  <p:tag name="PA" val="v5.2.4"/>
</p:tagLst>
</file>

<file path=ppt/tags/tag8.xml><?xml version="1.0" encoding="utf-8"?>
<p:tagLst xmlns:p="http://schemas.openxmlformats.org/presentationml/2006/main">
  <p:tag name="PA" val="v5.2.4"/>
</p:tagLst>
</file>

<file path=ppt/tags/tag9.xml><?xml version="1.0" encoding="utf-8"?>
<p:tagLst xmlns:p="http://schemas.openxmlformats.org/presentationml/2006/main">
  <p:tag name="PA" val="v5.2.4"/>
</p:tagLst>
</file>

<file path=ppt/theme/theme1.xml><?xml version="1.0" encoding="utf-8"?>
<a:theme xmlns:a="http://schemas.openxmlformats.org/drawingml/2006/main" name="Office 主题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1620</Words>
  <Application>WPS 演示</Application>
  <PresentationFormat>宽屏</PresentationFormat>
  <Paragraphs>393</Paragraphs>
  <Slides>34</Slides>
  <Notes>0</Notes>
  <HiddenSlides>0</HiddenSlides>
  <MMClips>5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34</vt:i4>
      </vt:variant>
    </vt:vector>
  </HeadingPairs>
  <TitlesOfParts>
    <vt:vector size="51" baseType="lpstr">
      <vt:lpstr>Arial</vt:lpstr>
      <vt:lpstr>宋体</vt:lpstr>
      <vt:lpstr>Wingdings</vt:lpstr>
      <vt:lpstr>华文细黑</vt:lpstr>
      <vt:lpstr>Impact</vt:lpstr>
      <vt:lpstr>黑体</vt:lpstr>
      <vt:lpstr>华文中宋</vt:lpstr>
      <vt:lpstr>微软雅黑</vt:lpstr>
      <vt:lpstr>Arial Unicode MS</vt:lpstr>
      <vt:lpstr>等线 Light</vt:lpstr>
      <vt:lpstr>Calibri Light</vt:lpstr>
      <vt:lpstr>等线</vt:lpstr>
      <vt:lpstr>Calibri</vt:lpstr>
      <vt:lpstr>Office 主题</vt:lpstr>
      <vt:lpstr>Visio.Drawing.15</vt:lpstr>
      <vt:lpstr>Visio.Drawing.15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可行性分析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YY J</dc:creator>
  <cp:lastModifiedBy>天  驥</cp:lastModifiedBy>
  <cp:revision>124</cp:revision>
  <dcterms:created xsi:type="dcterms:W3CDTF">2019-04-28T09:05:00Z</dcterms:created>
  <dcterms:modified xsi:type="dcterms:W3CDTF">2021-06-07T04:52:35Z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ICV">
    <vt:lpwstr>0B08AA976EA44EB3A6ABC72D221BEAA8</vt:lpwstr>
  </property>
  <property fmtid="{D5CDD505-2E9C-101B-9397-08002B2CF9AE}" pid="4" name="KSORubyTemplateID">
    <vt:lpwstr>8</vt:lpwstr>
  </property>
</Properties>
</file>